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57" r:id="rId3"/>
    <p:sldId id="260" r:id="rId4"/>
    <p:sldId id="261" r:id="rId5"/>
    <p:sldId id="259" r:id="rId6"/>
    <p:sldId id="325" r:id="rId7"/>
    <p:sldId id="264" r:id="rId8"/>
    <p:sldId id="265" r:id="rId9"/>
    <p:sldId id="274" r:id="rId10"/>
    <p:sldId id="279" r:id="rId11"/>
    <p:sldId id="275" r:id="rId12"/>
    <p:sldId id="280" r:id="rId13"/>
    <p:sldId id="277" r:id="rId14"/>
    <p:sldId id="326" r:id="rId15"/>
    <p:sldId id="281" r:id="rId16"/>
    <p:sldId id="282" r:id="rId17"/>
    <p:sldId id="324" r:id="rId18"/>
    <p:sldId id="283" r:id="rId19"/>
    <p:sldId id="284" r:id="rId20"/>
    <p:sldId id="286" r:id="rId21"/>
    <p:sldId id="287" r:id="rId22"/>
    <p:sldId id="289" r:id="rId23"/>
    <p:sldId id="285" r:id="rId24"/>
    <p:sldId id="290" r:id="rId25"/>
    <p:sldId id="292" r:id="rId26"/>
    <p:sldId id="321" r:id="rId27"/>
    <p:sldId id="322" r:id="rId28"/>
    <p:sldId id="323" r:id="rId29"/>
    <p:sldId id="295" r:id="rId30"/>
    <p:sldId id="300" r:id="rId31"/>
    <p:sldId id="296" r:id="rId32"/>
    <p:sldId id="297" r:id="rId33"/>
    <p:sldId id="298" r:id="rId34"/>
    <p:sldId id="299" r:id="rId35"/>
    <p:sldId id="301" r:id="rId36"/>
    <p:sldId id="317" r:id="rId37"/>
    <p:sldId id="316" r:id="rId38"/>
    <p:sldId id="320" r:id="rId39"/>
    <p:sldId id="303" r:id="rId40"/>
    <p:sldId id="304" r:id="rId41"/>
    <p:sldId id="314" r:id="rId42"/>
    <p:sldId id="318" r:id="rId43"/>
    <p:sldId id="306" r:id="rId44"/>
    <p:sldId id="302" r:id="rId45"/>
    <p:sldId id="307" r:id="rId46"/>
    <p:sldId id="308"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5" autoAdjust="0"/>
    <p:restoredTop sz="84388"/>
  </p:normalViewPr>
  <p:slideViewPr>
    <p:cSldViewPr>
      <p:cViewPr varScale="1">
        <p:scale>
          <a:sx n="62" d="100"/>
          <a:sy n="62" d="100"/>
        </p:scale>
        <p:origin x="184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x-none"/>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x-none"/>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x-none"/>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BD85DFC6-9406-D542-BCD7-BA579263CC4D}"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85DFC6-9406-D542-BCD7-BA579263CC4D}" type="slidenum">
              <a:rPr lang="en-US" altLang="x-none" smtClean="0"/>
              <a:pPr/>
              <a:t>14</a:t>
            </a:fld>
            <a:endParaRPr lang="en-US" altLang="x-none"/>
          </a:p>
        </p:txBody>
      </p:sp>
    </p:spTree>
    <p:extLst>
      <p:ext uri="{BB962C8B-B14F-4D97-AF65-F5344CB8AC3E}">
        <p14:creationId xmlns:p14="http://schemas.microsoft.com/office/powerpoint/2010/main" val="364869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6CA1507C-360F-844A-A62E-4E61E0E6875B}" type="slidenum">
              <a:rPr lang="en-US" altLang="x-none"/>
              <a:pPr/>
              <a:t>‹#›</a:t>
            </a:fld>
            <a:endParaRPr lang="en-US" altLang="x-none"/>
          </a:p>
        </p:txBody>
      </p:sp>
    </p:spTree>
    <p:extLst>
      <p:ext uri="{BB962C8B-B14F-4D97-AF65-F5344CB8AC3E}">
        <p14:creationId xmlns:p14="http://schemas.microsoft.com/office/powerpoint/2010/main" val="10653951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5B83018B-239A-6342-A26A-6AB004010DCD}" type="slidenum">
              <a:rPr lang="en-US" altLang="x-none"/>
              <a:pPr/>
              <a:t>‹#›</a:t>
            </a:fld>
            <a:endParaRPr lang="en-US" altLang="x-none"/>
          </a:p>
        </p:txBody>
      </p:sp>
    </p:spTree>
    <p:extLst>
      <p:ext uri="{BB962C8B-B14F-4D97-AF65-F5344CB8AC3E}">
        <p14:creationId xmlns:p14="http://schemas.microsoft.com/office/powerpoint/2010/main" val="20747537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03A71F74-15FD-1C43-A1DE-6A33CE81E96C}" type="slidenum">
              <a:rPr lang="en-US" altLang="x-none"/>
              <a:pPr/>
              <a:t>‹#›</a:t>
            </a:fld>
            <a:endParaRPr lang="en-US" altLang="x-none"/>
          </a:p>
        </p:txBody>
      </p:sp>
    </p:spTree>
    <p:extLst>
      <p:ext uri="{BB962C8B-B14F-4D97-AF65-F5344CB8AC3E}">
        <p14:creationId xmlns:p14="http://schemas.microsoft.com/office/powerpoint/2010/main" val="16945015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Pictur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x-none"/>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x-none"/>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9D0AE06-DC88-F041-8290-695788034E9D}" type="slidenum">
              <a:rPr lang="en-US" altLang="x-none"/>
              <a:pPr/>
              <a:t>‹#›</a:t>
            </a:fld>
            <a:endParaRPr lang="en-US" altLang="x-none"/>
          </a:p>
        </p:txBody>
      </p:sp>
    </p:spTree>
    <p:extLst>
      <p:ext uri="{BB962C8B-B14F-4D97-AF65-F5344CB8AC3E}">
        <p14:creationId xmlns:p14="http://schemas.microsoft.com/office/powerpoint/2010/main" val="17076642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B51C2BCB-8469-DA43-A012-FE7306502BFC}" type="slidenum">
              <a:rPr lang="en-US" altLang="x-none"/>
              <a:pPr/>
              <a:t>‹#›</a:t>
            </a:fld>
            <a:endParaRPr lang="en-US" altLang="x-none"/>
          </a:p>
        </p:txBody>
      </p:sp>
    </p:spTree>
    <p:extLst>
      <p:ext uri="{BB962C8B-B14F-4D97-AF65-F5344CB8AC3E}">
        <p14:creationId xmlns:p14="http://schemas.microsoft.com/office/powerpoint/2010/main" val="3782256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x-none"/>
          </a:p>
        </p:txBody>
      </p:sp>
      <p:sp>
        <p:nvSpPr>
          <p:cNvPr id="5" name="Footer Placeholder 4"/>
          <p:cNvSpPr>
            <a:spLocks noGrp="1"/>
          </p:cNvSpPr>
          <p:nvPr>
            <p:ph type="ftr" sz="quarter" idx="11"/>
          </p:nvPr>
        </p:nvSpPr>
        <p:spPr/>
        <p:txBody>
          <a:bodyPr/>
          <a:lstStyle>
            <a:lvl1pPr>
              <a:defRPr/>
            </a:lvl1pPr>
          </a:lstStyle>
          <a:p>
            <a:endParaRPr lang="en-US" altLang="x-none"/>
          </a:p>
        </p:txBody>
      </p:sp>
      <p:sp>
        <p:nvSpPr>
          <p:cNvPr id="6" name="Slide Number Placeholder 5"/>
          <p:cNvSpPr>
            <a:spLocks noGrp="1"/>
          </p:cNvSpPr>
          <p:nvPr>
            <p:ph type="sldNum" sz="quarter" idx="12"/>
          </p:nvPr>
        </p:nvSpPr>
        <p:spPr/>
        <p:txBody>
          <a:bodyPr/>
          <a:lstStyle>
            <a:lvl1pPr>
              <a:defRPr/>
            </a:lvl1pPr>
          </a:lstStyle>
          <a:p>
            <a:fld id="{F0D80FBE-8B2E-7447-B109-E9EBE3F5429F}" type="slidenum">
              <a:rPr lang="en-US" altLang="x-none"/>
              <a:pPr/>
              <a:t>‹#›</a:t>
            </a:fld>
            <a:endParaRPr lang="en-US" altLang="x-none"/>
          </a:p>
        </p:txBody>
      </p:sp>
    </p:spTree>
    <p:extLst>
      <p:ext uri="{BB962C8B-B14F-4D97-AF65-F5344CB8AC3E}">
        <p14:creationId xmlns:p14="http://schemas.microsoft.com/office/powerpoint/2010/main" val="2862153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7754E0F7-339D-1F49-9090-24BC66A08448}" type="slidenum">
              <a:rPr lang="en-US" altLang="x-none"/>
              <a:pPr/>
              <a:t>‹#›</a:t>
            </a:fld>
            <a:endParaRPr lang="en-US" altLang="x-none"/>
          </a:p>
        </p:txBody>
      </p:sp>
    </p:spTree>
    <p:extLst>
      <p:ext uri="{BB962C8B-B14F-4D97-AF65-F5344CB8AC3E}">
        <p14:creationId xmlns:p14="http://schemas.microsoft.com/office/powerpoint/2010/main" val="579005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x-none"/>
          </a:p>
        </p:txBody>
      </p:sp>
      <p:sp>
        <p:nvSpPr>
          <p:cNvPr id="8" name="Footer Placeholder 7"/>
          <p:cNvSpPr>
            <a:spLocks noGrp="1"/>
          </p:cNvSpPr>
          <p:nvPr>
            <p:ph type="ftr" sz="quarter" idx="11"/>
          </p:nvPr>
        </p:nvSpPr>
        <p:spPr/>
        <p:txBody>
          <a:bodyPr/>
          <a:lstStyle>
            <a:lvl1pPr>
              <a:defRPr/>
            </a:lvl1pPr>
          </a:lstStyle>
          <a:p>
            <a:endParaRPr lang="en-US" altLang="x-none"/>
          </a:p>
        </p:txBody>
      </p:sp>
      <p:sp>
        <p:nvSpPr>
          <p:cNvPr id="9" name="Slide Number Placeholder 8"/>
          <p:cNvSpPr>
            <a:spLocks noGrp="1"/>
          </p:cNvSpPr>
          <p:nvPr>
            <p:ph type="sldNum" sz="quarter" idx="12"/>
          </p:nvPr>
        </p:nvSpPr>
        <p:spPr/>
        <p:txBody>
          <a:bodyPr/>
          <a:lstStyle>
            <a:lvl1pPr>
              <a:defRPr/>
            </a:lvl1pPr>
          </a:lstStyle>
          <a:p>
            <a:fld id="{23FAED6E-A976-5D47-9B6A-E6775C7811A2}" type="slidenum">
              <a:rPr lang="en-US" altLang="x-none"/>
              <a:pPr/>
              <a:t>‹#›</a:t>
            </a:fld>
            <a:endParaRPr lang="en-US" altLang="x-none"/>
          </a:p>
        </p:txBody>
      </p:sp>
    </p:spTree>
    <p:extLst>
      <p:ext uri="{BB962C8B-B14F-4D97-AF65-F5344CB8AC3E}">
        <p14:creationId xmlns:p14="http://schemas.microsoft.com/office/powerpoint/2010/main" val="3239643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x-none"/>
          </a:p>
        </p:txBody>
      </p:sp>
      <p:sp>
        <p:nvSpPr>
          <p:cNvPr id="4" name="Footer Placeholder 3"/>
          <p:cNvSpPr>
            <a:spLocks noGrp="1"/>
          </p:cNvSpPr>
          <p:nvPr>
            <p:ph type="ftr" sz="quarter" idx="11"/>
          </p:nvPr>
        </p:nvSpPr>
        <p:spPr/>
        <p:txBody>
          <a:bodyPr/>
          <a:lstStyle>
            <a:lvl1pPr>
              <a:defRPr/>
            </a:lvl1pPr>
          </a:lstStyle>
          <a:p>
            <a:endParaRPr lang="en-US" altLang="x-none"/>
          </a:p>
        </p:txBody>
      </p:sp>
      <p:sp>
        <p:nvSpPr>
          <p:cNvPr id="5" name="Slide Number Placeholder 4"/>
          <p:cNvSpPr>
            <a:spLocks noGrp="1"/>
          </p:cNvSpPr>
          <p:nvPr>
            <p:ph type="sldNum" sz="quarter" idx="12"/>
          </p:nvPr>
        </p:nvSpPr>
        <p:spPr/>
        <p:txBody>
          <a:bodyPr/>
          <a:lstStyle>
            <a:lvl1pPr>
              <a:defRPr/>
            </a:lvl1pPr>
          </a:lstStyle>
          <a:p>
            <a:fld id="{9C2DE42D-4FC7-1242-A723-FB4DD7659F3C}" type="slidenum">
              <a:rPr lang="en-US" altLang="x-none"/>
              <a:pPr/>
              <a:t>‹#›</a:t>
            </a:fld>
            <a:endParaRPr lang="en-US" altLang="x-none"/>
          </a:p>
        </p:txBody>
      </p:sp>
    </p:spTree>
    <p:extLst>
      <p:ext uri="{BB962C8B-B14F-4D97-AF65-F5344CB8AC3E}">
        <p14:creationId xmlns:p14="http://schemas.microsoft.com/office/powerpoint/2010/main" val="9978861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p>
        </p:txBody>
      </p:sp>
      <p:sp>
        <p:nvSpPr>
          <p:cNvPr id="3" name="Footer Placeholder 2"/>
          <p:cNvSpPr>
            <a:spLocks noGrp="1"/>
          </p:cNvSpPr>
          <p:nvPr>
            <p:ph type="ftr" sz="quarter" idx="11"/>
          </p:nvPr>
        </p:nvSpPr>
        <p:spPr/>
        <p:txBody>
          <a:bodyPr/>
          <a:lstStyle>
            <a:lvl1pPr>
              <a:defRPr/>
            </a:lvl1pPr>
          </a:lstStyle>
          <a:p>
            <a:endParaRPr lang="en-US" altLang="x-none"/>
          </a:p>
        </p:txBody>
      </p:sp>
      <p:sp>
        <p:nvSpPr>
          <p:cNvPr id="4" name="Slide Number Placeholder 3"/>
          <p:cNvSpPr>
            <a:spLocks noGrp="1"/>
          </p:cNvSpPr>
          <p:nvPr>
            <p:ph type="sldNum" sz="quarter" idx="12"/>
          </p:nvPr>
        </p:nvSpPr>
        <p:spPr/>
        <p:txBody>
          <a:bodyPr/>
          <a:lstStyle>
            <a:lvl1pPr>
              <a:defRPr/>
            </a:lvl1pPr>
          </a:lstStyle>
          <a:p>
            <a:fld id="{0C80B048-96A6-C846-B34A-1E4EB3FE6E86}" type="slidenum">
              <a:rPr lang="en-US" altLang="x-none"/>
              <a:pPr/>
              <a:t>‹#›</a:t>
            </a:fld>
            <a:endParaRPr lang="en-US" altLang="x-none"/>
          </a:p>
        </p:txBody>
      </p:sp>
    </p:spTree>
    <p:extLst>
      <p:ext uri="{BB962C8B-B14F-4D97-AF65-F5344CB8AC3E}">
        <p14:creationId xmlns:p14="http://schemas.microsoft.com/office/powerpoint/2010/main" val="17726732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BC57B849-5415-BF49-A4D4-2732747D8B4B}" type="slidenum">
              <a:rPr lang="en-US" altLang="x-none"/>
              <a:pPr/>
              <a:t>‹#›</a:t>
            </a:fld>
            <a:endParaRPr lang="en-US" altLang="x-none"/>
          </a:p>
        </p:txBody>
      </p:sp>
    </p:spTree>
    <p:extLst>
      <p:ext uri="{BB962C8B-B14F-4D97-AF65-F5344CB8AC3E}">
        <p14:creationId xmlns:p14="http://schemas.microsoft.com/office/powerpoint/2010/main" val="12779384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x-none"/>
          </a:p>
        </p:txBody>
      </p:sp>
      <p:sp>
        <p:nvSpPr>
          <p:cNvPr id="6" name="Footer Placeholder 5"/>
          <p:cNvSpPr>
            <a:spLocks noGrp="1"/>
          </p:cNvSpPr>
          <p:nvPr>
            <p:ph type="ftr" sz="quarter" idx="11"/>
          </p:nvPr>
        </p:nvSpPr>
        <p:spPr/>
        <p:txBody>
          <a:bodyPr/>
          <a:lstStyle>
            <a:lvl1pPr>
              <a:defRPr/>
            </a:lvl1pPr>
          </a:lstStyle>
          <a:p>
            <a:endParaRPr lang="en-US" altLang="x-none"/>
          </a:p>
        </p:txBody>
      </p:sp>
      <p:sp>
        <p:nvSpPr>
          <p:cNvPr id="7" name="Slide Number Placeholder 6"/>
          <p:cNvSpPr>
            <a:spLocks noGrp="1"/>
          </p:cNvSpPr>
          <p:nvPr>
            <p:ph type="sldNum" sz="quarter" idx="12"/>
          </p:nvPr>
        </p:nvSpPr>
        <p:spPr/>
        <p:txBody>
          <a:bodyPr/>
          <a:lstStyle>
            <a:lvl1pPr>
              <a:defRPr/>
            </a:lvl1pPr>
          </a:lstStyle>
          <a:p>
            <a:fld id="{376A87C9-5C1D-2D42-8479-7986FD612A7E}" type="slidenum">
              <a:rPr lang="en-US" altLang="x-none"/>
              <a:pPr/>
              <a:t>‹#›</a:t>
            </a:fld>
            <a:endParaRPr lang="en-US" altLang="x-none"/>
          </a:p>
        </p:txBody>
      </p:sp>
    </p:spTree>
    <p:extLst>
      <p:ext uri="{BB962C8B-B14F-4D97-AF65-F5344CB8AC3E}">
        <p14:creationId xmlns:p14="http://schemas.microsoft.com/office/powerpoint/2010/main" val="13269200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x-non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x-non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6E38B637-05FD-7D48-AC02-26FDE933988B}" type="slidenum">
              <a:rPr lang="en-US" altLang="x-none"/>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6.png"/><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6.png"/><Relationship Id="rId5" Type="http://schemas.openxmlformats.org/officeDocument/2006/relationships/oleObject" Target="../embeddings/oleObject6.bin"/><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tif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jpg"/><Relationship Id="rId5" Type="http://schemas.microsoft.com/office/2007/relationships/hdphoto" Target="../media/hdphoto2.wdp"/><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tiff"/></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oleObject" Target="../embeddings/oleObject3.bin"/><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732116"/>
            <a:ext cx="7772400" cy="1470025"/>
          </a:xfrm>
        </p:spPr>
        <p:txBody>
          <a:bodyPr anchor="ctr"/>
          <a:lstStyle/>
          <a:p>
            <a:r>
              <a:rPr lang="en-US" altLang="x-none" sz="4400" dirty="0"/>
              <a:t>God’s </a:t>
            </a:r>
            <a:r>
              <a:rPr lang="en-US" altLang="x-none" sz="4400"/>
              <a:t>Family </a:t>
            </a:r>
            <a:br>
              <a:rPr lang="en-US" altLang="x-none" sz="4400"/>
            </a:br>
            <a:r>
              <a:rPr lang="en-US" altLang="x-none" sz="4400"/>
              <a:t>Through The Ages</a:t>
            </a:r>
            <a:endParaRPr lang="en-US" altLang="x-none" sz="4400" dirty="0"/>
          </a:p>
        </p:txBody>
      </p:sp>
      <p:pic>
        <p:nvPicPr>
          <p:cNvPr id="2" name="Picture 1"/>
          <p:cNvPicPr>
            <a:picLocks noChangeAspect="1"/>
          </p:cNvPicPr>
          <p:nvPr/>
        </p:nvPicPr>
        <p:blipFill>
          <a:blip r:embed="rId2"/>
          <a:stretch>
            <a:fillRect/>
          </a:stretch>
        </p:blipFill>
        <p:spPr>
          <a:xfrm>
            <a:off x="-1" y="0"/>
            <a:ext cx="3034751" cy="2732116"/>
          </a:xfrm>
          <a:prstGeom prst="rect">
            <a:avLst/>
          </a:prstGeom>
          <a:effectLst>
            <a:softEdge rad="203200"/>
          </a:effectLst>
        </p:spPr>
      </p:pic>
      <p:pic>
        <p:nvPicPr>
          <p:cNvPr id="3" name="Picture 2"/>
          <p:cNvPicPr>
            <a:picLocks noChangeAspect="1"/>
          </p:cNvPicPr>
          <p:nvPr/>
        </p:nvPicPr>
        <p:blipFill rotWithShape="1">
          <a:blip r:embed="rId3"/>
          <a:srcRect l="33549" r="13226"/>
          <a:stretch/>
        </p:blipFill>
        <p:spPr>
          <a:xfrm>
            <a:off x="6553200" y="0"/>
            <a:ext cx="2590800" cy="2732116"/>
          </a:xfrm>
          <a:prstGeom prst="rect">
            <a:avLst/>
          </a:prstGeom>
          <a:effectLst>
            <a:softEdge rad="203200"/>
          </a:effectLst>
        </p:spPr>
      </p:pic>
      <p:pic>
        <p:nvPicPr>
          <p:cNvPr id="6" name="Picture 5"/>
          <p:cNvPicPr>
            <a:picLocks noChangeAspect="1"/>
          </p:cNvPicPr>
          <p:nvPr/>
        </p:nvPicPr>
        <p:blipFill>
          <a:blip r:embed="rId4"/>
          <a:stretch>
            <a:fillRect/>
          </a:stretch>
        </p:blipFill>
        <p:spPr>
          <a:xfrm>
            <a:off x="3240754" y="335611"/>
            <a:ext cx="3075961" cy="2060894"/>
          </a:xfrm>
          <a:prstGeom prst="rect">
            <a:avLst/>
          </a:prstGeom>
          <a:effectLst>
            <a:softEdge rad="203200"/>
          </a:effectLst>
        </p:spPr>
      </p:pic>
      <p:pic>
        <p:nvPicPr>
          <p:cNvPr id="7" name="Picture 6"/>
          <p:cNvPicPr>
            <a:picLocks noChangeAspect="1"/>
          </p:cNvPicPr>
          <p:nvPr/>
        </p:nvPicPr>
        <p:blipFill>
          <a:blip r:embed="rId5"/>
          <a:stretch>
            <a:fillRect/>
          </a:stretch>
        </p:blipFill>
        <p:spPr>
          <a:xfrm>
            <a:off x="72579" y="4114800"/>
            <a:ext cx="3248301" cy="2015471"/>
          </a:xfrm>
          <a:prstGeom prst="rect">
            <a:avLst/>
          </a:prstGeom>
          <a:effectLst>
            <a:softEdge rad="203200"/>
          </a:effectLst>
        </p:spPr>
      </p:pic>
      <p:pic>
        <p:nvPicPr>
          <p:cNvPr id="8" name="Picture 7"/>
          <p:cNvPicPr>
            <a:picLocks noChangeAspect="1"/>
          </p:cNvPicPr>
          <p:nvPr/>
        </p:nvPicPr>
        <p:blipFill>
          <a:blip r:embed="rId6"/>
          <a:stretch>
            <a:fillRect/>
          </a:stretch>
        </p:blipFill>
        <p:spPr>
          <a:xfrm>
            <a:off x="3667765" y="4572000"/>
            <a:ext cx="1808470" cy="1819645"/>
          </a:xfrm>
          <a:prstGeom prst="rect">
            <a:avLst/>
          </a:prstGeom>
          <a:effectLst>
            <a:softEdge rad="203200"/>
          </a:effectLst>
        </p:spPr>
      </p:pic>
      <p:pic>
        <p:nvPicPr>
          <p:cNvPr id="9" name="Picture 8"/>
          <p:cNvPicPr>
            <a:picLocks noChangeAspect="1"/>
          </p:cNvPicPr>
          <p:nvPr/>
        </p:nvPicPr>
        <p:blipFill>
          <a:blip r:embed="rId7"/>
          <a:stretch>
            <a:fillRect/>
          </a:stretch>
        </p:blipFill>
        <p:spPr>
          <a:xfrm>
            <a:off x="5643465" y="4158431"/>
            <a:ext cx="3505200" cy="1940379"/>
          </a:xfrm>
          <a:prstGeom prst="rect">
            <a:avLst/>
          </a:prstGeom>
          <a:effectLst>
            <a:softEdge rad="203200"/>
          </a:effectLst>
        </p:spPr>
      </p:pic>
      <p:sp>
        <p:nvSpPr>
          <p:cNvPr id="11" name="TextBox 10"/>
          <p:cNvSpPr txBox="1"/>
          <p:nvPr/>
        </p:nvSpPr>
        <p:spPr>
          <a:xfrm>
            <a:off x="1143000" y="6273225"/>
            <a:ext cx="6781800" cy="584775"/>
          </a:xfrm>
          <a:prstGeom prst="rect">
            <a:avLst/>
          </a:prstGeom>
          <a:noFill/>
        </p:spPr>
        <p:txBody>
          <a:bodyPr wrap="square" rtlCol="0">
            <a:spAutoFit/>
          </a:bodyPr>
          <a:lstStyle/>
          <a:p>
            <a:r>
              <a:rPr lang="en-US" sz="3200" dirty="0" err="1"/>
              <a:t>www.TheRestorationMovement.com</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24400" y="274638"/>
            <a:ext cx="3962400" cy="1143000"/>
          </a:xfrm>
        </p:spPr>
        <p:txBody>
          <a:bodyPr/>
          <a:lstStyle/>
          <a:p>
            <a:r>
              <a:rPr lang="en-US" altLang="x-none" sz="4000"/>
              <a:t>Death of </a:t>
            </a:r>
            <a:br>
              <a:rPr lang="en-US" altLang="x-none" sz="4000"/>
            </a:br>
            <a:r>
              <a:rPr lang="en-US" altLang="x-none" sz="4000"/>
              <a:t>George Wishart</a:t>
            </a:r>
          </a:p>
        </p:txBody>
      </p:sp>
      <p:sp>
        <p:nvSpPr>
          <p:cNvPr id="29699" name="Rectangle 3"/>
          <p:cNvSpPr>
            <a:spLocks noGrp="1" noChangeArrowheads="1"/>
          </p:cNvSpPr>
          <p:nvPr>
            <p:ph type="body" idx="1"/>
          </p:nvPr>
        </p:nvSpPr>
        <p:spPr>
          <a:xfrm>
            <a:off x="4800600" y="2438400"/>
            <a:ext cx="3810000" cy="3962400"/>
          </a:xfrm>
        </p:spPr>
        <p:txBody>
          <a:bodyPr/>
          <a:lstStyle/>
          <a:p>
            <a:r>
              <a:rPr lang="en-US" altLang="x-none" sz="3600" dirty="0"/>
              <a:t>Burned At This Place By Cardinal Beaton, St. Andrews, Scotland </a:t>
            </a:r>
            <a:br>
              <a:rPr lang="en-US" altLang="x-none" sz="3600" dirty="0"/>
            </a:br>
            <a:r>
              <a:rPr lang="en-US" altLang="x-none" sz="3600" dirty="0"/>
              <a:t>March 1, 1546</a:t>
            </a:r>
          </a:p>
        </p:txBody>
      </p:sp>
      <p:pic>
        <p:nvPicPr>
          <p:cNvPr id="29700" name="Picture 4" descr="Wishart0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4627563" cy="6934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7">
            <a:extLst>
              <a:ext uri="{FF2B5EF4-FFF2-40B4-BE49-F238E27FC236}">
                <a16:creationId xmlns:a16="http://schemas.microsoft.com/office/drawing/2014/main" id="{E7DBE59E-6312-1F48-BF47-9BAA061D6149}"/>
              </a:ext>
            </a:extLst>
          </p:cNvPr>
          <p:cNvGraphicFramePr>
            <a:graphicFrameLocks noChangeAspect="1"/>
          </p:cNvGraphicFramePr>
          <p:nvPr>
            <p:extLst>
              <p:ext uri="{D42A27DB-BD31-4B8C-83A1-F6EECF244321}">
                <p14:modId xmlns:p14="http://schemas.microsoft.com/office/powerpoint/2010/main" val="1043510755"/>
              </p:ext>
            </p:extLst>
          </p:nvPr>
        </p:nvGraphicFramePr>
        <p:xfrm>
          <a:off x="7661563" y="3276599"/>
          <a:ext cx="1329337" cy="1820701"/>
        </p:xfrm>
        <a:graphic>
          <a:graphicData uri="http://schemas.openxmlformats.org/presentationml/2006/ole">
            <mc:AlternateContent xmlns:mc="http://schemas.openxmlformats.org/markup-compatibility/2006">
              <mc:Choice xmlns:v="urn:schemas-microsoft-com:vml" Requires="v">
                <p:oleObj spid="_x0000_s37895" name="Photo Editor Photo" r:id="rId4" imgW="2734057" imgH="3742857" progId="MSPhotoEd.3">
                  <p:embed/>
                </p:oleObj>
              </mc:Choice>
              <mc:Fallback>
                <p:oleObj name="Photo Editor Photo" r:id="rId4" imgW="2734057" imgH="3742857" progId="MSPhotoEd.3">
                  <p:embed/>
                  <p:pic>
                    <p:nvPicPr>
                      <p:cNvPr id="2" name="Object 7">
                        <a:extLst>
                          <a:ext uri="{FF2B5EF4-FFF2-40B4-BE49-F238E27FC236}">
                            <a16:creationId xmlns:a16="http://schemas.microsoft.com/office/drawing/2014/main" id="{A4727373-B8F4-F04C-B7D5-5621783511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1563" y="3276599"/>
                        <a:ext cx="1329337" cy="1820701"/>
                      </a:xfrm>
                      <a:prstGeom prst="rect">
                        <a:avLst/>
                      </a:prstGeom>
                      <a:noFill/>
                      <a:ln>
                        <a:noFill/>
                      </a:ln>
                      <a:effectLst/>
                      <a:extLst/>
                    </p:spPr>
                  </p:pic>
                </p:oleObj>
              </mc:Fallback>
            </mc:AlternateContent>
          </a:graphicData>
        </a:graphic>
      </p:graphicFrame>
      <p:sp>
        <p:nvSpPr>
          <p:cNvPr id="2" name="Rectangle 1">
            <a:extLst>
              <a:ext uri="{FF2B5EF4-FFF2-40B4-BE49-F238E27FC236}">
                <a16:creationId xmlns:a16="http://schemas.microsoft.com/office/drawing/2014/main" id="{61D3C4DF-4900-C346-8647-F74A3706AB9A}"/>
              </a:ext>
            </a:extLst>
          </p:cNvPr>
          <p:cNvSpPr/>
          <p:nvPr/>
        </p:nvSpPr>
        <p:spPr>
          <a:xfrm>
            <a:off x="7661563" y="5097300"/>
            <a:ext cx="1281120" cy="369332"/>
          </a:xfrm>
          <a:prstGeom prst="rect">
            <a:avLst/>
          </a:prstGeom>
        </p:spPr>
        <p:txBody>
          <a:bodyPr wrap="none">
            <a:spAutoFit/>
          </a:bodyPr>
          <a:lstStyle/>
          <a:p>
            <a:r>
              <a:rPr lang="en-US" altLang="x-none" dirty="0">
                <a:latin typeface="Tahoma" charset="0"/>
              </a:rPr>
              <a:t>1513-1546</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685800"/>
            <a:ext cx="3200400" cy="1905000"/>
          </a:xfrm>
        </p:spPr>
        <p:txBody>
          <a:bodyPr/>
          <a:lstStyle/>
          <a:p>
            <a:r>
              <a:rPr lang="en-US" altLang="x-none" sz="2800">
                <a:latin typeface="Tahoma" charset="0"/>
              </a:rPr>
              <a:t>John</a:t>
            </a:r>
            <a:br>
              <a:rPr lang="en-US" altLang="x-none" sz="2800">
                <a:latin typeface="Tahoma" charset="0"/>
              </a:rPr>
            </a:br>
            <a:r>
              <a:rPr lang="en-US" altLang="x-none" sz="2800">
                <a:latin typeface="Tahoma" charset="0"/>
              </a:rPr>
              <a:t>Glas</a:t>
            </a:r>
            <a:br>
              <a:rPr lang="en-US" altLang="x-none" sz="2800">
                <a:latin typeface="Tahoma" charset="0"/>
              </a:rPr>
            </a:br>
            <a:r>
              <a:rPr lang="en-US" altLang="x-none" sz="2800">
                <a:latin typeface="Tahoma" charset="0"/>
              </a:rPr>
              <a:t>1695-1773</a:t>
            </a:r>
          </a:p>
        </p:txBody>
      </p:sp>
      <p:pic>
        <p:nvPicPr>
          <p:cNvPr id="25604" name="Picture 4" descr="John G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352675"/>
            <a:ext cx="3300412" cy="4505325"/>
          </a:xfrm>
          <a:prstGeom prst="rect">
            <a:avLst/>
          </a:prstGeom>
          <a:noFill/>
          <a:extLst>
            <a:ext uri="{909E8E84-426E-40DD-AFC4-6F175D3DCCD1}">
              <a14:hiddenFill xmlns:a14="http://schemas.microsoft.com/office/drawing/2010/main">
                <a:solidFill>
                  <a:srgbClr val="FFFFFF"/>
                </a:solidFill>
              </a14:hiddenFill>
            </a:ext>
          </a:extLst>
        </p:spPr>
      </p:pic>
      <p:sp>
        <p:nvSpPr>
          <p:cNvPr id="25606" name="Rectangle 6"/>
          <p:cNvSpPr>
            <a:spLocks noChangeArrowheads="1"/>
          </p:cNvSpPr>
          <p:nvPr/>
        </p:nvSpPr>
        <p:spPr bwMode="auto">
          <a:xfrm>
            <a:off x="4953000" y="762000"/>
            <a:ext cx="3429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x-none" sz="2800">
                <a:latin typeface="Tahoma" charset="0"/>
              </a:rPr>
              <a:t>Robert</a:t>
            </a:r>
            <a:br>
              <a:rPr lang="en-US" altLang="x-none" sz="2800">
                <a:latin typeface="Tahoma" charset="0"/>
              </a:rPr>
            </a:br>
            <a:r>
              <a:rPr lang="en-US" altLang="x-none" sz="2800">
                <a:latin typeface="Tahoma" charset="0"/>
              </a:rPr>
              <a:t>Sandeman</a:t>
            </a:r>
            <a:br>
              <a:rPr lang="en-US" altLang="x-none" sz="2800">
                <a:latin typeface="Tahoma" charset="0"/>
              </a:rPr>
            </a:br>
            <a:r>
              <a:rPr lang="en-US" altLang="x-none" sz="2800">
                <a:latin typeface="Tahoma" charset="0"/>
              </a:rPr>
              <a:t>1718-1771</a:t>
            </a:r>
          </a:p>
        </p:txBody>
      </p:sp>
      <p:pic>
        <p:nvPicPr>
          <p:cNvPr id="25607" name="Picture 7" descr="sandeman"/>
          <p:cNvPicPr>
            <a:picLocks noChangeAspect="1" noChangeArrowheads="1"/>
          </p:cNvPicPr>
          <p:nvPr/>
        </p:nvPicPr>
        <p:blipFill>
          <a:blip r:embed="rId3">
            <a:extLst>
              <a:ext uri="{28A0092B-C50C-407E-A947-70E740481C1C}">
                <a14:useLocalDpi xmlns:a14="http://schemas.microsoft.com/office/drawing/2010/main" val="0"/>
              </a:ext>
            </a:extLst>
          </a:blip>
          <a:srcRect b="21210"/>
          <a:stretch>
            <a:fillRect/>
          </a:stretch>
        </p:blipFill>
        <p:spPr bwMode="auto">
          <a:xfrm>
            <a:off x="4953000" y="2438400"/>
            <a:ext cx="3408363" cy="4419600"/>
          </a:xfrm>
          <a:prstGeom prst="rect">
            <a:avLst/>
          </a:prstGeom>
          <a:noFill/>
          <a:extLst>
            <a:ext uri="{909E8E84-426E-40DD-AFC4-6F175D3DCCD1}">
              <a14:hiddenFill xmlns:a14="http://schemas.microsoft.com/office/drawing/2010/main">
                <a:solidFill>
                  <a:srgbClr val="FFFFFF"/>
                </a:solidFill>
              </a14:hiddenFill>
            </a:ext>
          </a:extLst>
        </p:spPr>
      </p:pic>
      <p:sp>
        <p:nvSpPr>
          <p:cNvPr id="25608" name="Text Box 8"/>
          <p:cNvSpPr txBox="1">
            <a:spLocks noChangeArrowheads="1"/>
          </p:cNvSpPr>
          <p:nvPr/>
        </p:nvSpPr>
        <p:spPr bwMode="auto">
          <a:xfrm>
            <a:off x="762000" y="0"/>
            <a:ext cx="662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3600"/>
              <a:t>Fathers Of Congregationalism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Dcp_726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ctrTitle"/>
          </p:nvPr>
        </p:nvSpPr>
        <p:spPr>
          <a:xfrm>
            <a:off x="838200" y="0"/>
            <a:ext cx="7772400" cy="1470025"/>
          </a:xfrm>
        </p:spPr>
        <p:txBody>
          <a:bodyPr anchor="ctr"/>
          <a:lstStyle/>
          <a:p>
            <a:r>
              <a:rPr lang="en-US" altLang="x-none" sz="5400">
                <a:latin typeface="GothicE" charset="0"/>
              </a:rPr>
              <a:t>Tottlebank Church</a:t>
            </a:r>
          </a:p>
        </p:txBody>
      </p:sp>
      <p:sp>
        <p:nvSpPr>
          <p:cNvPr id="31748" name="Rectangle 4"/>
          <p:cNvSpPr>
            <a:spLocks noGrp="1" noChangeArrowheads="1"/>
          </p:cNvSpPr>
          <p:nvPr>
            <p:ph type="subTitle" idx="1"/>
          </p:nvPr>
        </p:nvSpPr>
        <p:spPr>
          <a:xfrm>
            <a:off x="1295400" y="1524000"/>
            <a:ext cx="7162800" cy="1752600"/>
          </a:xfrm>
        </p:spPr>
        <p:txBody>
          <a:bodyPr/>
          <a:lstStyle/>
          <a:p>
            <a:pPr>
              <a:lnSpc>
                <a:spcPct val="90000"/>
              </a:lnSpc>
              <a:spcBef>
                <a:spcPct val="15000"/>
              </a:spcBef>
            </a:pPr>
            <a:r>
              <a:rPr lang="en-US" altLang="x-none" sz="3200" dirty="0">
                <a:latin typeface="GothicE" charset="0"/>
              </a:rPr>
              <a:t>        A church of Christ </a:t>
            </a:r>
          </a:p>
          <a:p>
            <a:pPr>
              <a:lnSpc>
                <a:spcPct val="90000"/>
              </a:lnSpc>
              <a:spcBef>
                <a:spcPct val="15000"/>
              </a:spcBef>
            </a:pPr>
            <a:r>
              <a:rPr lang="en-US" altLang="x-none" sz="3200" dirty="0">
                <a:latin typeface="GothicE" charset="0"/>
              </a:rPr>
              <a:t>-early as 1669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r>
              <a:rPr lang="en-US" altLang="x-none">
                <a:latin typeface="Tahoma" charset="0"/>
              </a:rPr>
              <a:t>Robert &amp; James Haldane</a:t>
            </a:r>
          </a:p>
        </p:txBody>
      </p:sp>
      <p:grpSp>
        <p:nvGrpSpPr>
          <p:cNvPr id="27652" name="Group 4"/>
          <p:cNvGrpSpPr>
            <a:grpSpLocks/>
          </p:cNvGrpSpPr>
          <p:nvPr/>
        </p:nvGrpSpPr>
        <p:grpSpPr bwMode="auto">
          <a:xfrm>
            <a:off x="381000" y="1524000"/>
            <a:ext cx="3419475" cy="5197475"/>
            <a:chOff x="240" y="960"/>
            <a:chExt cx="2154" cy="3274"/>
          </a:xfrm>
        </p:grpSpPr>
        <p:pic>
          <p:nvPicPr>
            <p:cNvPr id="27653" name="Picture 5" descr="haldane"/>
            <p:cNvPicPr>
              <a:picLocks noChangeAspect="1" noChangeArrowheads="1"/>
            </p:cNvPicPr>
            <p:nvPr/>
          </p:nvPicPr>
          <p:blipFill>
            <a:blip r:embed="rId2">
              <a:extLst>
                <a:ext uri="{28A0092B-C50C-407E-A947-70E740481C1C}">
                  <a14:useLocalDpi xmlns:a14="http://schemas.microsoft.com/office/drawing/2010/main" val="0"/>
                </a:ext>
              </a:extLst>
            </a:blip>
            <a:srcRect r="9267"/>
            <a:stretch>
              <a:fillRect/>
            </a:stretch>
          </p:blipFill>
          <p:spPr bwMode="auto">
            <a:xfrm>
              <a:off x="240" y="960"/>
              <a:ext cx="2154" cy="2784"/>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 Box 6"/>
            <p:cNvSpPr txBox="1">
              <a:spLocks noChangeArrowheads="1"/>
            </p:cNvSpPr>
            <p:nvPr/>
          </p:nvSpPr>
          <p:spPr bwMode="auto">
            <a:xfrm>
              <a:off x="432" y="3792"/>
              <a:ext cx="172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2000" dirty="0">
                  <a:latin typeface="Tahoma" charset="0"/>
                </a:rPr>
                <a:t>James Haldane</a:t>
              </a:r>
              <a:br>
                <a:rPr lang="en-US" altLang="x-none" sz="2000" dirty="0">
                  <a:latin typeface="Tahoma" charset="0"/>
                </a:rPr>
              </a:br>
              <a:r>
                <a:rPr lang="en-US" altLang="x-none" sz="2000" dirty="0">
                  <a:latin typeface="Tahoma" charset="0"/>
                </a:rPr>
                <a:t>1768-1851</a:t>
              </a:r>
            </a:p>
          </p:txBody>
        </p:sp>
      </p:grpSp>
      <p:sp>
        <p:nvSpPr>
          <p:cNvPr id="27655" name="Rectangle 7"/>
          <p:cNvSpPr>
            <a:spLocks noGrp="1" noChangeArrowheads="1"/>
          </p:cNvSpPr>
          <p:nvPr>
            <p:ph type="body" sz="half" idx="2"/>
          </p:nvPr>
        </p:nvSpPr>
        <p:spPr>
          <a:xfrm>
            <a:off x="4114800" y="1600200"/>
            <a:ext cx="4572000" cy="4525963"/>
          </a:xfrm>
        </p:spPr>
        <p:txBody>
          <a:bodyPr/>
          <a:lstStyle/>
          <a:p>
            <a:r>
              <a:rPr lang="en-US" altLang="x-none" sz="2800"/>
              <a:t>Baptist Ministers Who Brought About Reform In The British Isles</a:t>
            </a:r>
          </a:p>
        </p:txBody>
      </p:sp>
      <p:pic>
        <p:nvPicPr>
          <p:cNvPr id="27656" name="Picture 8" descr="Airthrey Castle 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971800"/>
            <a:ext cx="5334000" cy="356076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7D691C36-89B5-AE42-ACAB-0885248174A8}"/>
              </a:ext>
            </a:extLst>
          </p:cNvPr>
          <p:cNvSpPr txBox="1">
            <a:spLocks noChangeArrowheads="1"/>
          </p:cNvSpPr>
          <p:nvPr/>
        </p:nvSpPr>
        <p:spPr bwMode="auto">
          <a:xfrm>
            <a:off x="3276600" y="6457890"/>
            <a:ext cx="5867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x-none" sz="2000" dirty="0" err="1">
                <a:latin typeface="Tahoma" charset="0"/>
              </a:rPr>
              <a:t>Airthrey</a:t>
            </a:r>
            <a:r>
              <a:rPr lang="en-US" altLang="x-none" sz="2000" dirty="0">
                <a:latin typeface="Tahoma" charset="0"/>
              </a:rPr>
              <a:t> Castle, Sterling, Scotland Haldane Home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lstStyle/>
          <a:p>
            <a:r>
              <a:rPr lang="en-US" altLang="x-none" dirty="0" err="1">
                <a:latin typeface="Tahoma" charset="0"/>
              </a:rPr>
              <a:t>Greville</a:t>
            </a:r>
            <a:r>
              <a:rPr lang="en-US" altLang="x-none" dirty="0">
                <a:latin typeface="Tahoma" charset="0"/>
              </a:rPr>
              <a:t> Ewing</a:t>
            </a:r>
          </a:p>
        </p:txBody>
      </p:sp>
      <p:sp>
        <p:nvSpPr>
          <p:cNvPr id="27655" name="Rectangle 7"/>
          <p:cNvSpPr>
            <a:spLocks noGrp="1" noChangeArrowheads="1"/>
          </p:cNvSpPr>
          <p:nvPr>
            <p:ph type="body" sz="half" idx="2"/>
          </p:nvPr>
        </p:nvSpPr>
        <p:spPr>
          <a:xfrm>
            <a:off x="4114800" y="1143000"/>
            <a:ext cx="4724400" cy="4983163"/>
          </a:xfrm>
        </p:spPr>
        <p:txBody>
          <a:bodyPr/>
          <a:lstStyle/>
          <a:p>
            <a:r>
              <a:rPr lang="en-US" altLang="x-none" sz="2800" dirty="0" err="1"/>
              <a:t>Haldanian</a:t>
            </a:r>
            <a:r>
              <a:rPr lang="en-US" altLang="x-none" sz="2800" dirty="0"/>
              <a:t> revivalist who influenced thousands through Saturday schools</a:t>
            </a:r>
          </a:p>
          <a:p>
            <a:r>
              <a:rPr lang="en-US" altLang="x-none" sz="2800" dirty="0"/>
              <a:t>Also, a young Alexander Campbell in 1808-1809</a:t>
            </a:r>
          </a:p>
        </p:txBody>
      </p:sp>
      <p:sp>
        <p:nvSpPr>
          <p:cNvPr id="8" name="Text Box 6">
            <a:extLst>
              <a:ext uri="{FF2B5EF4-FFF2-40B4-BE49-F238E27FC236}">
                <a16:creationId xmlns:a16="http://schemas.microsoft.com/office/drawing/2014/main" id="{7D691C36-89B5-AE42-ACAB-0885248174A8}"/>
              </a:ext>
            </a:extLst>
          </p:cNvPr>
          <p:cNvSpPr txBox="1">
            <a:spLocks noChangeArrowheads="1"/>
          </p:cNvSpPr>
          <p:nvPr/>
        </p:nvSpPr>
        <p:spPr bwMode="auto">
          <a:xfrm>
            <a:off x="3276600" y="6354763"/>
            <a:ext cx="5867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x-none" sz="2000" dirty="0">
                <a:latin typeface="Tahoma" charset="0"/>
              </a:rPr>
              <a:t>Pollock House, Scotland, Home Of </a:t>
            </a:r>
            <a:r>
              <a:rPr lang="en-US" altLang="x-none" sz="2000" dirty="0" err="1">
                <a:latin typeface="Tahoma" charset="0"/>
              </a:rPr>
              <a:t>Greville</a:t>
            </a:r>
            <a:r>
              <a:rPr lang="en-US" altLang="x-none" sz="2000" dirty="0">
                <a:latin typeface="Tahoma" charset="0"/>
              </a:rPr>
              <a:t> Ewing</a:t>
            </a:r>
          </a:p>
        </p:txBody>
      </p:sp>
      <p:pic>
        <p:nvPicPr>
          <p:cNvPr id="2" name="Picture 1">
            <a:extLst>
              <a:ext uri="{FF2B5EF4-FFF2-40B4-BE49-F238E27FC236}">
                <a16:creationId xmlns:a16="http://schemas.microsoft.com/office/drawing/2014/main" id="{36F35145-FA21-D54F-BD0F-5DABC3E03666}"/>
              </a:ext>
            </a:extLst>
          </p:cNvPr>
          <p:cNvPicPr>
            <a:picLocks noChangeAspect="1"/>
          </p:cNvPicPr>
          <p:nvPr/>
        </p:nvPicPr>
        <p:blipFill>
          <a:blip r:embed="rId3"/>
          <a:stretch>
            <a:fillRect/>
          </a:stretch>
        </p:blipFill>
        <p:spPr>
          <a:xfrm>
            <a:off x="380263" y="1600200"/>
            <a:ext cx="3010637" cy="3778250"/>
          </a:xfrm>
          <a:prstGeom prst="rect">
            <a:avLst/>
          </a:prstGeom>
        </p:spPr>
      </p:pic>
      <p:pic>
        <p:nvPicPr>
          <p:cNvPr id="3" name="Picture 2">
            <a:extLst>
              <a:ext uri="{FF2B5EF4-FFF2-40B4-BE49-F238E27FC236}">
                <a16:creationId xmlns:a16="http://schemas.microsoft.com/office/drawing/2014/main" id="{EB5B4D91-9923-9548-84FB-480B09B8B678}"/>
              </a:ext>
            </a:extLst>
          </p:cNvPr>
          <p:cNvPicPr>
            <a:picLocks noChangeAspect="1"/>
          </p:cNvPicPr>
          <p:nvPr/>
        </p:nvPicPr>
        <p:blipFill rotWithShape="1">
          <a:blip r:embed="rId4"/>
          <a:srcRect t="29430"/>
          <a:stretch/>
        </p:blipFill>
        <p:spPr>
          <a:xfrm>
            <a:off x="3544014" y="3489325"/>
            <a:ext cx="5371386" cy="2844720"/>
          </a:xfrm>
          <a:prstGeom prst="rect">
            <a:avLst/>
          </a:prstGeom>
        </p:spPr>
      </p:pic>
      <p:sp>
        <p:nvSpPr>
          <p:cNvPr id="11" name="Text Box 6">
            <a:extLst>
              <a:ext uri="{FF2B5EF4-FFF2-40B4-BE49-F238E27FC236}">
                <a16:creationId xmlns:a16="http://schemas.microsoft.com/office/drawing/2014/main" id="{7EBD8268-DAB2-AF46-871C-38321E1821AB}"/>
              </a:ext>
            </a:extLst>
          </p:cNvPr>
          <p:cNvSpPr txBox="1">
            <a:spLocks noChangeArrowheads="1"/>
          </p:cNvSpPr>
          <p:nvPr/>
        </p:nvSpPr>
        <p:spPr bwMode="auto">
          <a:xfrm>
            <a:off x="457200" y="5311914"/>
            <a:ext cx="2743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2000" dirty="0" err="1">
                <a:latin typeface="Tahoma" charset="0"/>
              </a:rPr>
              <a:t>Greville</a:t>
            </a:r>
            <a:r>
              <a:rPr lang="en-US" altLang="x-none" sz="2000" dirty="0">
                <a:latin typeface="Tahoma" charset="0"/>
              </a:rPr>
              <a:t> Ewing</a:t>
            </a:r>
            <a:br>
              <a:rPr lang="en-US" altLang="x-none" sz="2000" dirty="0">
                <a:latin typeface="Tahoma" charset="0"/>
              </a:rPr>
            </a:br>
            <a:r>
              <a:rPr lang="en-US" altLang="x-none" sz="2000" dirty="0">
                <a:latin typeface="Tahoma" charset="0"/>
              </a:rPr>
              <a:t>1767-1841</a:t>
            </a:r>
          </a:p>
        </p:txBody>
      </p:sp>
    </p:spTree>
    <p:extLst>
      <p:ext uri="{BB962C8B-B14F-4D97-AF65-F5344CB8AC3E}">
        <p14:creationId xmlns:p14="http://schemas.microsoft.com/office/powerpoint/2010/main" val="327021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kirkby02"/>
          <p:cNvPicPr>
            <a:picLocks noChangeAspect="1" noChangeArrowheads="1"/>
          </p:cNvPicPr>
          <p:nvPr/>
        </p:nvPicPr>
        <p:blipFill>
          <a:blip r:embed="rId2">
            <a:extLst>
              <a:ext uri="{28A0092B-C50C-407E-A947-70E740481C1C}">
                <a14:useLocalDpi xmlns:a14="http://schemas.microsoft.com/office/drawing/2010/main" val="0"/>
              </a:ext>
            </a:extLst>
          </a:blip>
          <a:srcRect r="11111"/>
          <a:stretch>
            <a:fillRect/>
          </a:stretch>
        </p:blipFill>
        <p:spPr bwMode="auto">
          <a:xfrm>
            <a:off x="0" y="0"/>
            <a:ext cx="9144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32771" name="Rectangle 3"/>
          <p:cNvSpPr>
            <a:spLocks noGrp="1" noChangeArrowheads="1"/>
          </p:cNvSpPr>
          <p:nvPr>
            <p:ph type="title"/>
          </p:nvPr>
        </p:nvSpPr>
        <p:spPr>
          <a:xfrm>
            <a:off x="1676400" y="76200"/>
            <a:ext cx="6400800" cy="838200"/>
          </a:xfrm>
          <a:solidFill>
            <a:schemeClr val="bg2">
              <a:alpha val="17999"/>
            </a:schemeClr>
          </a:solidFill>
        </p:spPr>
        <p:txBody>
          <a:bodyPr/>
          <a:lstStyle/>
          <a:p>
            <a:r>
              <a:rPr lang="en-US" altLang="x-none">
                <a:solidFill>
                  <a:srgbClr val="FFFF00"/>
                </a:solidFill>
                <a:effectLst>
                  <a:outerShdw blurRad="38100" dist="38100" dir="2700000" algn="tl">
                    <a:srgbClr val="000000"/>
                  </a:outerShdw>
                </a:effectLst>
              </a:rPr>
              <a:t>Kirkby Church of Christ</a:t>
            </a:r>
          </a:p>
        </p:txBody>
      </p:sp>
      <p:sp>
        <p:nvSpPr>
          <p:cNvPr id="32772" name="Rectangle 4"/>
          <p:cNvSpPr>
            <a:spLocks noGrp="1" noChangeArrowheads="1"/>
          </p:cNvSpPr>
          <p:nvPr>
            <p:ph type="body" idx="1"/>
          </p:nvPr>
        </p:nvSpPr>
        <p:spPr>
          <a:xfrm>
            <a:off x="533400" y="5105400"/>
            <a:ext cx="8382000" cy="1676400"/>
          </a:xfrm>
          <a:solidFill>
            <a:schemeClr val="bg2">
              <a:alpha val="48000"/>
            </a:schemeClr>
          </a:solidFill>
          <a:ln/>
        </p:spPr>
        <p:txBody>
          <a:bodyPr/>
          <a:lstStyle/>
          <a:p>
            <a:pPr>
              <a:lnSpc>
                <a:spcPct val="80000"/>
              </a:lnSpc>
            </a:pPr>
            <a:r>
              <a:rPr lang="en-US" altLang="x-none" sz="2800">
                <a:solidFill>
                  <a:srgbClr val="FFFF00"/>
                </a:solidFill>
                <a:effectLst>
                  <a:outerShdw blurRad="38100" dist="38100" dir="2700000" algn="tl">
                    <a:srgbClr val="000000"/>
                  </a:outerShdw>
                </a:effectLst>
              </a:rPr>
              <a:t>By 1824 a church after the ancient order was serving the Lord at Kirkby.</a:t>
            </a:r>
          </a:p>
          <a:p>
            <a:pPr>
              <a:lnSpc>
                <a:spcPct val="80000"/>
              </a:lnSpc>
            </a:pPr>
            <a:r>
              <a:rPr lang="en-US" altLang="x-none" sz="2800">
                <a:solidFill>
                  <a:srgbClr val="FFFF00"/>
                </a:solidFill>
                <a:effectLst>
                  <a:outerShdw blurRad="38100" dist="38100" dir="2700000" algn="tl">
                    <a:srgbClr val="000000"/>
                  </a:outerShdw>
                </a:effectLst>
              </a:rPr>
              <a:t>It was 30 years before any hear of Barton W. Stone or Alexander Campbell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09600" y="152400"/>
            <a:ext cx="7848600" cy="914400"/>
          </a:xfrm>
        </p:spPr>
        <p:txBody>
          <a:bodyPr anchor="ctr"/>
          <a:lstStyle/>
          <a:p>
            <a:r>
              <a:rPr lang="en-US" altLang="x-none" sz="3200" dirty="0">
                <a:latin typeface="Tahoma" charset="0"/>
              </a:rPr>
              <a:t>Many Independent Movements</a:t>
            </a:r>
          </a:p>
        </p:txBody>
      </p:sp>
      <p:grpSp>
        <p:nvGrpSpPr>
          <p:cNvPr id="33795" name="Group 3"/>
          <p:cNvGrpSpPr>
            <a:grpSpLocks/>
          </p:cNvGrpSpPr>
          <p:nvPr/>
        </p:nvGrpSpPr>
        <p:grpSpPr bwMode="auto">
          <a:xfrm>
            <a:off x="7069138" y="1219200"/>
            <a:ext cx="1770062" cy="2133600"/>
            <a:chOff x="240" y="1632"/>
            <a:chExt cx="1776" cy="2064"/>
          </a:xfrm>
        </p:grpSpPr>
        <p:pic>
          <p:nvPicPr>
            <p:cNvPr id="33796" name="Picture 4" descr="Photograph of Chester Bull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824"/>
              <a:ext cx="1087" cy="1591"/>
            </a:xfrm>
            <a:prstGeom prst="rect">
              <a:avLst/>
            </a:prstGeom>
            <a:noFill/>
            <a:extLst>
              <a:ext uri="{909E8E84-426E-40DD-AFC4-6F175D3DCCD1}">
                <a14:hiddenFill xmlns:a14="http://schemas.microsoft.com/office/drawing/2010/main">
                  <a:solidFill>
                    <a:srgbClr val="FFFFFF"/>
                  </a:solidFill>
                </a14:hiddenFill>
              </a:ext>
            </a:extLst>
          </p:spPr>
        </p:pic>
        <p:sp>
          <p:nvSpPr>
            <p:cNvPr id="33797" name="WordArt 5"/>
            <p:cNvSpPr>
              <a:spLocks noChangeArrowheads="1" noChangeShapeType="1" noTextEdit="1"/>
            </p:cNvSpPr>
            <p:nvPr/>
          </p:nvSpPr>
          <p:spPr bwMode="auto">
            <a:xfrm>
              <a:off x="240" y="1632"/>
              <a:ext cx="1776" cy="72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Dr. Chester Bullard</a:t>
              </a:r>
            </a:p>
          </p:txBody>
        </p:sp>
        <p:sp>
          <p:nvSpPr>
            <p:cNvPr id="33798" name="WordArt 6"/>
            <p:cNvSpPr>
              <a:spLocks noChangeArrowheads="1" noChangeShapeType="1" noTextEdit="1"/>
            </p:cNvSpPr>
            <p:nvPr/>
          </p:nvSpPr>
          <p:spPr bwMode="auto">
            <a:xfrm>
              <a:off x="480" y="3408"/>
              <a:ext cx="1338" cy="2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1809-1893</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pic>
        <p:nvPicPr>
          <p:cNvPr id="33799" name="Picture 7" descr="5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143000"/>
            <a:ext cx="4545013"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33800" name="Group 8"/>
          <p:cNvGrpSpPr>
            <a:grpSpLocks/>
          </p:cNvGrpSpPr>
          <p:nvPr/>
        </p:nvGrpSpPr>
        <p:grpSpPr bwMode="auto">
          <a:xfrm>
            <a:off x="304800" y="3962400"/>
            <a:ext cx="1676400" cy="2533650"/>
            <a:chOff x="144" y="2592"/>
            <a:chExt cx="1056" cy="1596"/>
          </a:xfrm>
        </p:grpSpPr>
        <p:graphicFrame>
          <p:nvGraphicFramePr>
            <p:cNvPr id="33801" name="Object 9"/>
            <p:cNvGraphicFramePr>
              <a:graphicFrameLocks noChangeAspect="1"/>
            </p:cNvGraphicFramePr>
            <p:nvPr/>
          </p:nvGraphicFramePr>
          <p:xfrm>
            <a:off x="204" y="2754"/>
            <a:ext cx="968" cy="1254"/>
          </p:xfrm>
          <a:graphic>
            <a:graphicData uri="http://schemas.openxmlformats.org/presentationml/2006/ole">
              <mc:AlternateContent xmlns:mc="http://schemas.openxmlformats.org/markup-compatibility/2006">
                <mc:Choice xmlns:v="urn:schemas-microsoft-com:vml" Requires="v">
                  <p:oleObj spid="_x0000_s33875" name="Photo Editor Photo" r:id="rId5" imgW="4067743" imgH="5266667" progId="MSPhotoEd.3">
                    <p:embed/>
                  </p:oleObj>
                </mc:Choice>
                <mc:Fallback>
                  <p:oleObj name="Photo Editor Photo" r:id="rId5" imgW="4067743" imgH="5266667"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 y="2754"/>
                          <a:ext cx="968" cy="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802" name="WordArt 10"/>
            <p:cNvSpPr>
              <a:spLocks noChangeArrowheads="1" noChangeShapeType="1" noTextEdit="1"/>
            </p:cNvSpPr>
            <p:nvPr/>
          </p:nvSpPr>
          <p:spPr bwMode="auto">
            <a:xfrm>
              <a:off x="144" y="2592"/>
              <a:ext cx="1056" cy="384"/>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John Taylor</a:t>
              </a:r>
            </a:p>
          </p:txBody>
        </p:sp>
        <p:sp>
          <p:nvSpPr>
            <p:cNvPr id="33803" name="WordArt 11"/>
            <p:cNvSpPr>
              <a:spLocks noChangeArrowheads="1" noChangeShapeType="1" noTextEdit="1"/>
            </p:cNvSpPr>
            <p:nvPr/>
          </p:nvSpPr>
          <p:spPr bwMode="auto">
            <a:xfrm>
              <a:off x="288" y="3984"/>
              <a:ext cx="768" cy="204"/>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fi-FI" sz="3600" kern="10">
                  <a:ln w="9525">
                    <a:solidFill>
                      <a:srgbClr val="000000"/>
                    </a:solidFill>
                    <a:round/>
                    <a:headEnd/>
                    <a:tailEnd/>
                  </a:ln>
                  <a:solidFill>
                    <a:srgbClr val="000000"/>
                  </a:solidFill>
                  <a:latin typeface="Verdana" charset="0"/>
                  <a:ea typeface="Verdana" charset="0"/>
                  <a:cs typeface="Verdana" charset="0"/>
                </a:rPr>
                <a:t>1807-1895</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33804" name="Group 12"/>
          <p:cNvGrpSpPr>
            <a:grpSpLocks/>
          </p:cNvGrpSpPr>
          <p:nvPr/>
        </p:nvGrpSpPr>
        <p:grpSpPr bwMode="auto">
          <a:xfrm>
            <a:off x="7010400" y="4114800"/>
            <a:ext cx="1857375" cy="2452688"/>
            <a:chOff x="96" y="2652"/>
            <a:chExt cx="1170" cy="1545"/>
          </a:xfrm>
        </p:grpSpPr>
        <p:pic>
          <p:nvPicPr>
            <p:cNvPr id="33805" name="Picture 13" descr="dasher08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784"/>
              <a:ext cx="804" cy="1180"/>
            </a:xfrm>
            <a:prstGeom prst="rect">
              <a:avLst/>
            </a:prstGeom>
            <a:noFill/>
            <a:extLst>
              <a:ext uri="{909E8E84-426E-40DD-AFC4-6F175D3DCCD1}">
                <a14:hiddenFill xmlns:a14="http://schemas.microsoft.com/office/drawing/2010/main">
                  <a:solidFill>
                    <a:srgbClr val="FFFFFF"/>
                  </a:solidFill>
                </a14:hiddenFill>
              </a:ext>
            </a:extLst>
          </p:spPr>
        </p:pic>
        <p:sp>
          <p:nvSpPr>
            <p:cNvPr id="33806" name="WordArt 14"/>
            <p:cNvSpPr>
              <a:spLocks noChangeArrowheads="1" noChangeShapeType="1" noTextEdit="1"/>
            </p:cNvSpPr>
            <p:nvPr/>
          </p:nvSpPr>
          <p:spPr bwMode="auto">
            <a:xfrm>
              <a:off x="96" y="2652"/>
              <a:ext cx="1170" cy="852"/>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Christian H. Dasher</a:t>
              </a:r>
            </a:p>
          </p:txBody>
        </p:sp>
        <p:sp>
          <p:nvSpPr>
            <p:cNvPr id="33807" name="WordArt 15"/>
            <p:cNvSpPr>
              <a:spLocks noChangeArrowheads="1" noChangeShapeType="1" noTextEdit="1"/>
            </p:cNvSpPr>
            <p:nvPr/>
          </p:nvSpPr>
          <p:spPr bwMode="auto">
            <a:xfrm>
              <a:off x="342" y="3945"/>
              <a:ext cx="714" cy="252"/>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1789-1866</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33808" name="Group 16"/>
          <p:cNvGrpSpPr>
            <a:grpSpLocks/>
          </p:cNvGrpSpPr>
          <p:nvPr/>
        </p:nvGrpSpPr>
        <p:grpSpPr bwMode="auto">
          <a:xfrm>
            <a:off x="152400" y="1295400"/>
            <a:ext cx="2057400" cy="2166938"/>
            <a:chOff x="96" y="816"/>
            <a:chExt cx="1296" cy="1365"/>
          </a:xfrm>
        </p:grpSpPr>
        <p:pic>
          <p:nvPicPr>
            <p:cNvPr id="33809" name="Picture 17" descr="Old_Philadelphia_01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1231"/>
              <a:ext cx="1296" cy="802"/>
            </a:xfrm>
            <a:prstGeom prst="rect">
              <a:avLst/>
            </a:prstGeom>
            <a:noFill/>
            <a:extLst>
              <a:ext uri="{909E8E84-426E-40DD-AFC4-6F175D3DCCD1}">
                <a14:hiddenFill xmlns:a14="http://schemas.microsoft.com/office/drawing/2010/main">
                  <a:solidFill>
                    <a:srgbClr val="FFFFFF"/>
                  </a:solidFill>
                </a14:hiddenFill>
              </a:ext>
            </a:extLst>
          </p:spPr>
        </p:pic>
        <p:sp>
          <p:nvSpPr>
            <p:cNvPr id="33810" name="WordArt 18"/>
            <p:cNvSpPr>
              <a:spLocks noChangeArrowheads="1" noChangeShapeType="1" noTextEdit="1"/>
            </p:cNvSpPr>
            <p:nvPr/>
          </p:nvSpPr>
          <p:spPr bwMode="auto">
            <a:xfrm>
              <a:off x="192" y="816"/>
              <a:ext cx="1008" cy="72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Old Philadelphia</a:t>
              </a:r>
            </a:p>
            <a:p>
              <a:pPr algn="ctr"/>
              <a:r>
                <a:rPr lang="en-US" sz="3600" kern="10">
                  <a:ln w="9525">
                    <a:solidFill>
                      <a:srgbClr val="000000"/>
                    </a:solidFill>
                    <a:round/>
                    <a:headEnd/>
                    <a:tailEnd/>
                  </a:ln>
                  <a:solidFill>
                    <a:srgbClr val="000000"/>
                  </a:solidFill>
                  <a:latin typeface="Verdana" charset="0"/>
                  <a:ea typeface="Verdana" charset="0"/>
                  <a:cs typeface="Verdana" charset="0"/>
                </a:rPr>
                <a:t>Warren Cty. TN</a:t>
              </a:r>
            </a:p>
          </p:txBody>
        </p:sp>
        <p:sp>
          <p:nvSpPr>
            <p:cNvPr id="33811" name="WordArt 19"/>
            <p:cNvSpPr>
              <a:spLocks noChangeArrowheads="1" noChangeShapeType="1" noTextEdit="1"/>
            </p:cNvSpPr>
            <p:nvPr/>
          </p:nvSpPr>
          <p:spPr bwMode="auto">
            <a:xfrm>
              <a:off x="540" y="2037"/>
              <a:ext cx="372" cy="1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is-IS" sz="3600" kern="10">
                  <a:ln w="9525">
                    <a:solidFill>
                      <a:srgbClr val="000000"/>
                    </a:solidFill>
                    <a:round/>
                    <a:headEnd/>
                    <a:tailEnd/>
                  </a:ln>
                  <a:solidFill>
                    <a:srgbClr val="000000"/>
                  </a:solidFill>
                  <a:latin typeface="Verdana" charset="0"/>
                  <a:ea typeface="Verdana" charset="0"/>
                  <a:cs typeface="Verdana" charset="0"/>
                </a:rPr>
                <a:t>1805</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sp>
        <p:nvSpPr>
          <p:cNvPr id="33812" name="AutoShape 20"/>
          <p:cNvSpPr>
            <a:spLocks noChangeArrowheads="1"/>
          </p:cNvSpPr>
          <p:nvPr/>
        </p:nvSpPr>
        <p:spPr bwMode="auto">
          <a:xfrm rot="-3420499">
            <a:off x="2971800" y="2667000"/>
            <a:ext cx="228600" cy="1905000"/>
          </a:xfrm>
          <a:prstGeom prst="downArrow">
            <a:avLst>
              <a:gd name="adj1" fmla="val 50000"/>
              <a:gd name="adj2" fmla="val 20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3" name="AutoShape 21"/>
          <p:cNvSpPr>
            <a:spLocks noChangeArrowheads="1"/>
          </p:cNvSpPr>
          <p:nvPr/>
        </p:nvSpPr>
        <p:spPr bwMode="auto">
          <a:xfrm rot="-7821636">
            <a:off x="2743200" y="4038600"/>
            <a:ext cx="228600" cy="1905000"/>
          </a:xfrm>
          <a:prstGeom prst="downArrow">
            <a:avLst>
              <a:gd name="adj1" fmla="val 50000"/>
              <a:gd name="adj2" fmla="val 20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4" name="AutoShape 22"/>
          <p:cNvSpPr>
            <a:spLocks noChangeArrowheads="1"/>
          </p:cNvSpPr>
          <p:nvPr/>
        </p:nvSpPr>
        <p:spPr bwMode="auto">
          <a:xfrm rot="3394559">
            <a:off x="6210300" y="1943100"/>
            <a:ext cx="228600" cy="2286000"/>
          </a:xfrm>
          <a:prstGeom prst="downArrow">
            <a:avLst>
              <a:gd name="adj1" fmla="val 50000"/>
              <a:gd name="adj2" fmla="val 2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5" name="AutoShape 23"/>
          <p:cNvSpPr>
            <a:spLocks noChangeArrowheads="1"/>
          </p:cNvSpPr>
          <p:nvPr/>
        </p:nvSpPr>
        <p:spPr bwMode="auto">
          <a:xfrm rot="6905164">
            <a:off x="5791200" y="4114800"/>
            <a:ext cx="228600" cy="2667000"/>
          </a:xfrm>
          <a:prstGeom prst="downArrow">
            <a:avLst>
              <a:gd name="adj1" fmla="val 50000"/>
              <a:gd name="adj2" fmla="val 29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strips(downRight)">
                                      <p:cBhvr>
                                        <p:cTn id="7" dur="500"/>
                                        <p:tgtEl>
                                          <p:spTgt spid="33799"/>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3795"/>
                                        </p:tgtEl>
                                        <p:attrNameLst>
                                          <p:attrName>style.visibility</p:attrName>
                                        </p:attrNameLst>
                                      </p:cBhvr>
                                      <p:to>
                                        <p:strVal val="visible"/>
                                      </p:to>
                                    </p:set>
                                    <p:animEffect transition="in" filter="strips(downRight)">
                                      <p:cBhvr>
                                        <p:cTn id="11" dur="500"/>
                                        <p:tgtEl>
                                          <p:spTgt spid="33795"/>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strips(downLeft)">
                                      <p:cBhvr>
                                        <p:cTn id="15" dur="500"/>
                                        <p:tgtEl>
                                          <p:spTgt spid="33814"/>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3800"/>
                                        </p:tgtEl>
                                        <p:attrNameLst>
                                          <p:attrName>style.visibility</p:attrName>
                                        </p:attrNameLst>
                                      </p:cBhvr>
                                      <p:to>
                                        <p:strVal val="visible"/>
                                      </p:to>
                                    </p:set>
                                    <p:animEffect transition="in" filter="strips(downRight)">
                                      <p:cBhvr>
                                        <p:cTn id="19" dur="500"/>
                                        <p:tgtEl>
                                          <p:spTgt spid="33800"/>
                                        </p:tgtEl>
                                      </p:cBhvr>
                                    </p:animEffect>
                                  </p:childTnLst>
                                </p:cTn>
                              </p:par>
                            </p:childTnLst>
                          </p:cTn>
                        </p:par>
                        <p:par>
                          <p:cTn id="20" fill="hold" nodeType="afterGroup">
                            <p:stCondLst>
                              <p:cond delay="2000"/>
                            </p:stCondLst>
                            <p:childTnLst>
                              <p:par>
                                <p:cTn id="21" presetID="18" presetClass="entr" presetSubtype="3" fill="hold" grpId="0" nodeType="afterEffect">
                                  <p:stCondLst>
                                    <p:cond delay="0"/>
                                  </p:stCondLst>
                                  <p:childTnLst>
                                    <p:set>
                                      <p:cBhvr>
                                        <p:cTn id="22" dur="1" fill="hold">
                                          <p:stCondLst>
                                            <p:cond delay="0"/>
                                          </p:stCondLst>
                                        </p:cTn>
                                        <p:tgtEl>
                                          <p:spTgt spid="33813"/>
                                        </p:tgtEl>
                                        <p:attrNameLst>
                                          <p:attrName>style.visibility</p:attrName>
                                        </p:attrNameLst>
                                      </p:cBhvr>
                                      <p:to>
                                        <p:strVal val="visible"/>
                                      </p:to>
                                    </p:set>
                                    <p:animEffect transition="in" filter="strips(upRight)">
                                      <p:cBhvr>
                                        <p:cTn id="23" dur="500"/>
                                        <p:tgtEl>
                                          <p:spTgt spid="33813"/>
                                        </p:tgtEl>
                                      </p:cBhvr>
                                    </p:animEffect>
                                  </p:childTnLst>
                                </p:cTn>
                              </p:par>
                            </p:childTnLst>
                          </p:cTn>
                        </p:par>
                        <p:par>
                          <p:cTn id="24" fill="hold" nodeType="afterGroup">
                            <p:stCondLst>
                              <p:cond delay="2500"/>
                            </p:stCondLst>
                            <p:childTnLst>
                              <p:par>
                                <p:cTn id="25" presetID="18" presetClass="entr" presetSubtype="6" fill="hold" nodeType="afterEffect">
                                  <p:stCondLst>
                                    <p:cond delay="0"/>
                                  </p:stCondLst>
                                  <p:childTnLst>
                                    <p:set>
                                      <p:cBhvr>
                                        <p:cTn id="26" dur="1" fill="hold">
                                          <p:stCondLst>
                                            <p:cond delay="0"/>
                                          </p:stCondLst>
                                        </p:cTn>
                                        <p:tgtEl>
                                          <p:spTgt spid="33804"/>
                                        </p:tgtEl>
                                        <p:attrNameLst>
                                          <p:attrName>style.visibility</p:attrName>
                                        </p:attrNameLst>
                                      </p:cBhvr>
                                      <p:to>
                                        <p:strVal val="visible"/>
                                      </p:to>
                                    </p:set>
                                    <p:animEffect transition="in" filter="strips(downRight)">
                                      <p:cBhvr>
                                        <p:cTn id="27" dur="500"/>
                                        <p:tgtEl>
                                          <p:spTgt spid="33804"/>
                                        </p:tgtEl>
                                      </p:cBhvr>
                                    </p:animEffect>
                                  </p:childTnLst>
                                </p:cTn>
                              </p:par>
                            </p:childTnLst>
                          </p:cTn>
                        </p:par>
                        <p:par>
                          <p:cTn id="28" fill="hold" nodeType="afterGroup">
                            <p:stCondLst>
                              <p:cond delay="3000"/>
                            </p:stCondLst>
                            <p:childTnLst>
                              <p:par>
                                <p:cTn id="29" presetID="18" presetClass="entr" presetSubtype="9" fill="hold" grpId="0" nodeType="afterEffect">
                                  <p:stCondLst>
                                    <p:cond delay="0"/>
                                  </p:stCondLst>
                                  <p:childTnLst>
                                    <p:set>
                                      <p:cBhvr>
                                        <p:cTn id="30" dur="1" fill="hold">
                                          <p:stCondLst>
                                            <p:cond delay="0"/>
                                          </p:stCondLst>
                                        </p:cTn>
                                        <p:tgtEl>
                                          <p:spTgt spid="33815"/>
                                        </p:tgtEl>
                                        <p:attrNameLst>
                                          <p:attrName>style.visibility</p:attrName>
                                        </p:attrNameLst>
                                      </p:cBhvr>
                                      <p:to>
                                        <p:strVal val="visible"/>
                                      </p:to>
                                    </p:set>
                                    <p:animEffect transition="in" filter="strips(upLeft)">
                                      <p:cBhvr>
                                        <p:cTn id="31" dur="500"/>
                                        <p:tgtEl>
                                          <p:spTgt spid="33815"/>
                                        </p:tgtEl>
                                      </p:cBhvr>
                                    </p:animEffect>
                                  </p:childTnLst>
                                </p:cTn>
                              </p:par>
                            </p:childTnLst>
                          </p:cTn>
                        </p:par>
                        <p:par>
                          <p:cTn id="32" fill="hold" nodeType="afterGroup">
                            <p:stCondLst>
                              <p:cond delay="3500"/>
                            </p:stCondLst>
                            <p:childTnLst>
                              <p:par>
                                <p:cTn id="33" presetID="18" presetClass="entr" presetSubtype="6" fill="hold" nodeType="afterEffect">
                                  <p:stCondLst>
                                    <p:cond delay="0"/>
                                  </p:stCondLst>
                                  <p:childTnLst>
                                    <p:set>
                                      <p:cBhvr>
                                        <p:cTn id="34" dur="1" fill="hold">
                                          <p:stCondLst>
                                            <p:cond delay="0"/>
                                          </p:stCondLst>
                                        </p:cTn>
                                        <p:tgtEl>
                                          <p:spTgt spid="33808"/>
                                        </p:tgtEl>
                                        <p:attrNameLst>
                                          <p:attrName>style.visibility</p:attrName>
                                        </p:attrNameLst>
                                      </p:cBhvr>
                                      <p:to>
                                        <p:strVal val="visible"/>
                                      </p:to>
                                    </p:set>
                                    <p:animEffect transition="in" filter="strips(downRight)">
                                      <p:cBhvr>
                                        <p:cTn id="35" dur="500"/>
                                        <p:tgtEl>
                                          <p:spTgt spid="33808"/>
                                        </p:tgtEl>
                                      </p:cBhvr>
                                    </p:animEffect>
                                  </p:childTnLst>
                                </p:cTn>
                              </p:par>
                            </p:childTnLst>
                          </p:cTn>
                        </p:par>
                        <p:par>
                          <p:cTn id="36" fill="hold" nodeType="afterGroup">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33812"/>
                                        </p:tgtEl>
                                        <p:attrNameLst>
                                          <p:attrName>style.visibility</p:attrName>
                                        </p:attrNameLst>
                                      </p:cBhvr>
                                      <p:to>
                                        <p:strVal val="visible"/>
                                      </p:to>
                                    </p:set>
                                    <p:animEffect transition="in" filter="strips(downRight)">
                                      <p:cBhvr>
                                        <p:cTn id="39" dur="500"/>
                                        <p:tgtEl>
                                          <p:spTgt spid="3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2" grpId="0" animBg="1"/>
      <p:bldP spid="33813" grpId="0" animBg="1"/>
      <p:bldP spid="33814" grpId="0" animBg="1"/>
      <p:bldP spid="338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7114-0147-484A-AF9C-7952C9B69D75}"/>
              </a:ext>
            </a:extLst>
          </p:cNvPr>
          <p:cNvSpPr>
            <a:spLocks noGrp="1"/>
          </p:cNvSpPr>
          <p:nvPr>
            <p:ph type="title"/>
          </p:nvPr>
        </p:nvSpPr>
        <p:spPr>
          <a:xfrm>
            <a:off x="381000" y="167482"/>
            <a:ext cx="8229600" cy="1280318"/>
          </a:xfrm>
        </p:spPr>
        <p:txBody>
          <a:bodyPr/>
          <a:lstStyle/>
          <a:p>
            <a:r>
              <a:rPr lang="en-US" dirty="0"/>
              <a:t>Second Great Awakening: Religious Revival In America</a:t>
            </a:r>
          </a:p>
        </p:txBody>
      </p:sp>
      <p:pic>
        <p:nvPicPr>
          <p:cNvPr id="5" name="Content Placeholder 4">
            <a:extLst>
              <a:ext uri="{FF2B5EF4-FFF2-40B4-BE49-F238E27FC236}">
                <a16:creationId xmlns:a16="http://schemas.microsoft.com/office/drawing/2014/main" id="{87916414-56B7-FB4F-83D7-526DCF317D28}"/>
              </a:ext>
            </a:extLst>
          </p:cNvPr>
          <p:cNvPicPr>
            <a:picLocks noGrp="1" noChangeAspect="1"/>
          </p:cNvPicPr>
          <p:nvPr>
            <p:ph idx="1"/>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54480" y="1508918"/>
            <a:ext cx="6035040" cy="4526280"/>
          </a:xfrm>
        </p:spPr>
      </p:pic>
      <p:sp>
        <p:nvSpPr>
          <p:cNvPr id="6" name="TextBox 5">
            <a:extLst>
              <a:ext uri="{FF2B5EF4-FFF2-40B4-BE49-F238E27FC236}">
                <a16:creationId xmlns:a16="http://schemas.microsoft.com/office/drawing/2014/main" id="{80DEDEAC-ED0F-9B43-BB98-D394E59F6C7C}"/>
              </a:ext>
            </a:extLst>
          </p:cNvPr>
          <p:cNvSpPr txBox="1"/>
          <p:nvPr/>
        </p:nvSpPr>
        <p:spPr>
          <a:xfrm>
            <a:off x="990600" y="6019800"/>
            <a:ext cx="7577331" cy="830997"/>
          </a:xfrm>
          <a:prstGeom prst="rect">
            <a:avLst/>
          </a:prstGeom>
          <a:noFill/>
        </p:spPr>
        <p:txBody>
          <a:bodyPr wrap="none" rtlCol="0">
            <a:spAutoFit/>
          </a:bodyPr>
          <a:lstStyle/>
          <a:p>
            <a:r>
              <a:rPr lang="en-US" sz="2400" dirty="0"/>
              <a:t>James </a:t>
            </a:r>
            <a:r>
              <a:rPr lang="en-US" sz="2400" dirty="0" err="1"/>
              <a:t>McGready</a:t>
            </a:r>
            <a:r>
              <a:rPr lang="en-US" sz="2400" dirty="0"/>
              <a:t> (1763-1815) Presbyterian minister </a:t>
            </a:r>
            <a:br>
              <a:rPr lang="en-US" sz="2400" dirty="0"/>
            </a:br>
            <a:r>
              <a:rPr lang="en-US" sz="2400" dirty="0"/>
              <a:t>introduced religious revival in Logan County, Kentucky</a:t>
            </a:r>
          </a:p>
        </p:txBody>
      </p:sp>
      <p:sp>
        <p:nvSpPr>
          <p:cNvPr id="3" name="TextBox 2">
            <a:extLst>
              <a:ext uri="{FF2B5EF4-FFF2-40B4-BE49-F238E27FC236}">
                <a16:creationId xmlns:a16="http://schemas.microsoft.com/office/drawing/2014/main" id="{6A967457-CFFB-5646-BEA1-9E0AC8DEA0DB}"/>
              </a:ext>
            </a:extLst>
          </p:cNvPr>
          <p:cNvSpPr txBox="1"/>
          <p:nvPr/>
        </p:nvSpPr>
        <p:spPr>
          <a:xfrm>
            <a:off x="275826" y="3289011"/>
            <a:ext cx="1231427" cy="584775"/>
          </a:xfrm>
          <a:prstGeom prst="rect">
            <a:avLst/>
          </a:prstGeom>
          <a:noFill/>
        </p:spPr>
        <p:txBody>
          <a:bodyPr wrap="none" rtlCol="0">
            <a:spAutoFit/>
          </a:bodyPr>
          <a:lstStyle/>
          <a:p>
            <a:r>
              <a:rPr lang="en-US" sz="3200" dirty="0"/>
              <a:t>1797-</a:t>
            </a:r>
          </a:p>
        </p:txBody>
      </p:sp>
      <p:sp>
        <p:nvSpPr>
          <p:cNvPr id="7" name="TextBox 6">
            <a:extLst>
              <a:ext uri="{FF2B5EF4-FFF2-40B4-BE49-F238E27FC236}">
                <a16:creationId xmlns:a16="http://schemas.microsoft.com/office/drawing/2014/main" id="{826DDBE1-917D-9346-B4B1-735ECFD93E2A}"/>
              </a:ext>
            </a:extLst>
          </p:cNvPr>
          <p:cNvSpPr txBox="1"/>
          <p:nvPr/>
        </p:nvSpPr>
        <p:spPr>
          <a:xfrm>
            <a:off x="7683973" y="3289012"/>
            <a:ext cx="1231427" cy="584775"/>
          </a:xfrm>
          <a:prstGeom prst="rect">
            <a:avLst/>
          </a:prstGeom>
          <a:noFill/>
        </p:spPr>
        <p:txBody>
          <a:bodyPr wrap="none" rtlCol="0">
            <a:spAutoFit/>
          </a:bodyPr>
          <a:lstStyle/>
          <a:p>
            <a:r>
              <a:rPr lang="en-US" sz="3200" dirty="0"/>
              <a:t>-1801</a:t>
            </a:r>
          </a:p>
        </p:txBody>
      </p:sp>
    </p:spTree>
    <p:extLst>
      <p:ext uri="{BB962C8B-B14F-4D97-AF65-F5344CB8AC3E}">
        <p14:creationId xmlns:p14="http://schemas.microsoft.com/office/powerpoint/2010/main" val="8602012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685800" y="0"/>
            <a:ext cx="7772400" cy="1371600"/>
          </a:xfrm>
        </p:spPr>
        <p:txBody>
          <a:bodyPr/>
          <a:lstStyle/>
          <a:p>
            <a:r>
              <a:rPr lang="en-US" altLang="x-none">
                <a:latin typeface="Tahoma" charset="0"/>
              </a:rPr>
              <a:t>The Work And Influence Of Barton W. Stone</a:t>
            </a:r>
          </a:p>
        </p:txBody>
      </p:sp>
      <p:pic>
        <p:nvPicPr>
          <p:cNvPr id="34819" name="Picture 3" descr="Bstone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2868613" cy="461803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5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92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34821" name="AutoShape 5"/>
          <p:cNvSpPr>
            <a:spLocks noChangeArrowheads="1"/>
          </p:cNvSpPr>
          <p:nvPr/>
        </p:nvSpPr>
        <p:spPr bwMode="auto">
          <a:xfrm rot="-4778156">
            <a:off x="4664869" y="2008982"/>
            <a:ext cx="350837" cy="3276600"/>
          </a:xfrm>
          <a:prstGeom prst="downArrow">
            <a:avLst>
              <a:gd name="adj1" fmla="val 50000"/>
              <a:gd name="adj2" fmla="val 233484"/>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762000" y="76200"/>
            <a:ext cx="7772400" cy="838200"/>
          </a:xfrm>
        </p:spPr>
        <p:txBody>
          <a:bodyPr/>
          <a:lstStyle/>
          <a:p>
            <a:r>
              <a:rPr lang="en-US" altLang="x-none" sz="4000">
                <a:latin typeface="Tahoma" charset="0"/>
              </a:rPr>
              <a:t>Cane Ridge Revival</a:t>
            </a:r>
            <a:br>
              <a:rPr lang="en-US" altLang="x-none" sz="4000">
                <a:latin typeface="Tahoma" charset="0"/>
              </a:rPr>
            </a:br>
            <a:r>
              <a:rPr lang="en-US" altLang="x-none" sz="2400">
                <a:latin typeface="Tahoma" charset="0"/>
              </a:rPr>
              <a:t>August 14-19, 1801</a:t>
            </a:r>
          </a:p>
        </p:txBody>
      </p:sp>
      <p:pic>
        <p:nvPicPr>
          <p:cNvPr id="35843" name="Picture 3" descr="can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721100"/>
            <a:ext cx="485775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a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295400"/>
            <a:ext cx="4216400" cy="28368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Bstone2a">
            <a:extLst>
              <a:ext uri="{FF2B5EF4-FFF2-40B4-BE49-F238E27FC236}">
                <a16:creationId xmlns:a16="http://schemas.microsoft.com/office/drawing/2014/main" id="{C42A670A-3C32-A344-8ECD-5A2814A57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5" y="1086625"/>
            <a:ext cx="1371600" cy="2208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67C1B3E-4FCE-DB47-9492-806F7FACC403}"/>
              </a:ext>
            </a:extLst>
          </p:cNvPr>
          <p:cNvPicPr>
            <a:picLocks noChangeAspect="1"/>
          </p:cNvPicPr>
          <p:nvPr/>
        </p:nvPicPr>
        <p:blipFill>
          <a:blip r:embed="rId5"/>
          <a:stretch>
            <a:fillRect/>
          </a:stretch>
        </p:blipFill>
        <p:spPr>
          <a:xfrm>
            <a:off x="906558" y="3962400"/>
            <a:ext cx="1989042" cy="26503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124200" y="5943600"/>
            <a:ext cx="5759900" cy="857956"/>
          </a:xfrm>
        </p:spPr>
        <p:txBody>
          <a:bodyPr/>
          <a:lstStyle/>
          <a:p>
            <a:pPr>
              <a:lnSpc>
                <a:spcPct val="80000"/>
              </a:lnSpc>
            </a:pPr>
            <a:r>
              <a:rPr lang="en-US" altLang="x-none" sz="2800" dirty="0"/>
              <a:t>In the days of these kings . . </a:t>
            </a:r>
          </a:p>
        </p:txBody>
      </p:sp>
      <p:sp>
        <p:nvSpPr>
          <p:cNvPr id="5" name="Subtitle 2">
            <a:extLst>
              <a:ext uri="{FF2B5EF4-FFF2-40B4-BE49-F238E27FC236}">
                <a16:creationId xmlns:a16="http://schemas.microsoft.com/office/drawing/2014/main" id="{C783CFE0-4BAB-AC49-BBDC-10DD6EB6183D}"/>
              </a:ext>
            </a:extLst>
          </p:cNvPr>
          <p:cNvSpPr txBox="1">
            <a:spLocks/>
          </p:cNvSpPr>
          <p:nvPr/>
        </p:nvSpPr>
        <p:spPr>
          <a:xfrm>
            <a:off x="2743454" y="6285088"/>
            <a:ext cx="5937956" cy="5164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dirty="0"/>
              <a:t>Daniel 2:44</a:t>
            </a:r>
          </a:p>
        </p:txBody>
      </p:sp>
      <p:grpSp>
        <p:nvGrpSpPr>
          <p:cNvPr id="6" name="Group 5">
            <a:extLst>
              <a:ext uri="{FF2B5EF4-FFF2-40B4-BE49-F238E27FC236}">
                <a16:creationId xmlns:a16="http://schemas.microsoft.com/office/drawing/2014/main" id="{5BB6C723-D549-4C4B-AF1A-83C7C86C6004}"/>
              </a:ext>
            </a:extLst>
          </p:cNvPr>
          <p:cNvGrpSpPr/>
          <p:nvPr/>
        </p:nvGrpSpPr>
        <p:grpSpPr>
          <a:xfrm>
            <a:off x="2926900" y="183445"/>
            <a:ext cx="5348112" cy="931333"/>
            <a:chOff x="3358444" y="268111"/>
            <a:chExt cx="5348112" cy="931333"/>
          </a:xfrm>
        </p:grpSpPr>
        <p:sp>
          <p:nvSpPr>
            <p:cNvPr id="7" name="Left Arrow 6">
              <a:extLst>
                <a:ext uri="{FF2B5EF4-FFF2-40B4-BE49-F238E27FC236}">
                  <a16:creationId xmlns:a16="http://schemas.microsoft.com/office/drawing/2014/main" id="{E2BABE6D-209A-C247-8D58-3BEF1BA4C34A}"/>
                </a:ext>
              </a:extLst>
            </p:cNvPr>
            <p:cNvSpPr/>
            <p:nvPr/>
          </p:nvSpPr>
          <p:spPr>
            <a:xfrm>
              <a:off x="3358444" y="268111"/>
              <a:ext cx="5348112" cy="93133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34CA39-858C-E941-85B9-78EF0A29846A}"/>
                </a:ext>
              </a:extLst>
            </p:cNvPr>
            <p:cNvSpPr txBox="1"/>
            <p:nvPr/>
          </p:nvSpPr>
          <p:spPr>
            <a:xfrm>
              <a:off x="4063999" y="493888"/>
              <a:ext cx="4464756" cy="461665"/>
            </a:xfrm>
            <a:prstGeom prst="rect">
              <a:avLst/>
            </a:prstGeom>
            <a:noFill/>
          </p:spPr>
          <p:txBody>
            <a:bodyPr wrap="square" rtlCol="0">
              <a:spAutoFit/>
            </a:bodyPr>
            <a:lstStyle/>
            <a:p>
              <a:r>
                <a:rPr lang="en-US" sz="2400" dirty="0">
                  <a:solidFill>
                    <a:schemeClr val="bg1"/>
                  </a:solidFill>
                </a:rPr>
                <a:t>Head Of Gold – Babylonian Empire</a:t>
              </a:r>
            </a:p>
          </p:txBody>
        </p:sp>
      </p:grpSp>
      <p:grpSp>
        <p:nvGrpSpPr>
          <p:cNvPr id="9" name="Group 8">
            <a:extLst>
              <a:ext uri="{FF2B5EF4-FFF2-40B4-BE49-F238E27FC236}">
                <a16:creationId xmlns:a16="http://schemas.microsoft.com/office/drawing/2014/main" id="{CD864509-0EF8-524D-82A0-DF6458B9FEAA}"/>
              </a:ext>
            </a:extLst>
          </p:cNvPr>
          <p:cNvGrpSpPr/>
          <p:nvPr/>
        </p:nvGrpSpPr>
        <p:grpSpPr>
          <a:xfrm>
            <a:off x="2926900" y="1161577"/>
            <a:ext cx="5348112" cy="1463092"/>
            <a:chOff x="3358444" y="1246243"/>
            <a:chExt cx="5348112" cy="1463092"/>
          </a:xfrm>
        </p:grpSpPr>
        <p:sp>
          <p:nvSpPr>
            <p:cNvPr id="10" name="Left Arrow 9">
              <a:extLst>
                <a:ext uri="{FF2B5EF4-FFF2-40B4-BE49-F238E27FC236}">
                  <a16:creationId xmlns:a16="http://schemas.microsoft.com/office/drawing/2014/main" id="{2334B6AB-B61E-6D4E-949D-280DCC8E2A8C}"/>
                </a:ext>
              </a:extLst>
            </p:cNvPr>
            <p:cNvSpPr/>
            <p:nvPr/>
          </p:nvSpPr>
          <p:spPr>
            <a:xfrm>
              <a:off x="3358444" y="1246243"/>
              <a:ext cx="5348112" cy="146309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083B789-70DA-9F48-B363-CC1565BB04BC}"/>
                </a:ext>
              </a:extLst>
            </p:cNvPr>
            <p:cNvSpPr txBox="1"/>
            <p:nvPr/>
          </p:nvSpPr>
          <p:spPr>
            <a:xfrm>
              <a:off x="4063999" y="1514353"/>
              <a:ext cx="4464756" cy="830997"/>
            </a:xfrm>
            <a:prstGeom prst="rect">
              <a:avLst/>
            </a:prstGeom>
            <a:noFill/>
          </p:spPr>
          <p:txBody>
            <a:bodyPr wrap="square" rtlCol="0">
              <a:spAutoFit/>
            </a:bodyPr>
            <a:lstStyle/>
            <a:p>
              <a:r>
                <a:rPr lang="en-US" sz="2400" dirty="0">
                  <a:solidFill>
                    <a:schemeClr val="bg1"/>
                  </a:solidFill>
                </a:rPr>
                <a:t>Chest &amp; Arms of Silver – </a:t>
              </a:r>
              <a:r>
                <a:rPr lang="en-US" sz="2400" dirty="0" err="1">
                  <a:solidFill>
                    <a:schemeClr val="bg1"/>
                  </a:solidFill>
                </a:rPr>
                <a:t>Medo</a:t>
              </a:r>
              <a:r>
                <a:rPr lang="en-US" sz="2400" dirty="0">
                  <a:solidFill>
                    <a:schemeClr val="bg1"/>
                  </a:solidFill>
                </a:rPr>
                <a:t>-Persian Empire</a:t>
              </a:r>
            </a:p>
          </p:txBody>
        </p:sp>
      </p:grpSp>
      <p:grpSp>
        <p:nvGrpSpPr>
          <p:cNvPr id="12" name="Group 11">
            <a:extLst>
              <a:ext uri="{FF2B5EF4-FFF2-40B4-BE49-F238E27FC236}">
                <a16:creationId xmlns:a16="http://schemas.microsoft.com/office/drawing/2014/main" id="{93AD2BDA-ED11-1748-A9C7-D7940526AF07}"/>
              </a:ext>
            </a:extLst>
          </p:cNvPr>
          <p:cNvGrpSpPr/>
          <p:nvPr/>
        </p:nvGrpSpPr>
        <p:grpSpPr>
          <a:xfrm>
            <a:off x="2901499" y="2665822"/>
            <a:ext cx="5348112" cy="1463092"/>
            <a:chOff x="3333043" y="2750488"/>
            <a:chExt cx="5348112" cy="1463092"/>
          </a:xfrm>
        </p:grpSpPr>
        <p:sp>
          <p:nvSpPr>
            <p:cNvPr id="13" name="Left Arrow 12">
              <a:extLst>
                <a:ext uri="{FF2B5EF4-FFF2-40B4-BE49-F238E27FC236}">
                  <a16:creationId xmlns:a16="http://schemas.microsoft.com/office/drawing/2014/main" id="{2F542D76-39DF-154D-8475-ECBE7765BECB}"/>
                </a:ext>
              </a:extLst>
            </p:cNvPr>
            <p:cNvSpPr/>
            <p:nvPr/>
          </p:nvSpPr>
          <p:spPr>
            <a:xfrm>
              <a:off x="3333043" y="2750488"/>
              <a:ext cx="5348112" cy="146309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5FF9B0-FB02-924C-9AEC-6ED85B45A796}"/>
                </a:ext>
              </a:extLst>
            </p:cNvPr>
            <p:cNvSpPr txBox="1"/>
            <p:nvPr/>
          </p:nvSpPr>
          <p:spPr>
            <a:xfrm>
              <a:off x="4038598" y="3018598"/>
              <a:ext cx="4642556" cy="830997"/>
            </a:xfrm>
            <a:prstGeom prst="rect">
              <a:avLst/>
            </a:prstGeom>
            <a:noFill/>
          </p:spPr>
          <p:txBody>
            <a:bodyPr wrap="square" rtlCol="0">
              <a:spAutoFit/>
            </a:bodyPr>
            <a:lstStyle/>
            <a:p>
              <a:r>
                <a:rPr lang="en-US" sz="2400" dirty="0">
                  <a:solidFill>
                    <a:schemeClr val="bg1"/>
                  </a:solidFill>
                </a:rPr>
                <a:t>Middle &amp; Thighs of Bronze – Greek Empire - Alexander </a:t>
              </a:r>
            </a:p>
          </p:txBody>
        </p:sp>
      </p:grpSp>
      <p:grpSp>
        <p:nvGrpSpPr>
          <p:cNvPr id="15" name="Group 14">
            <a:extLst>
              <a:ext uri="{FF2B5EF4-FFF2-40B4-BE49-F238E27FC236}">
                <a16:creationId xmlns:a16="http://schemas.microsoft.com/office/drawing/2014/main" id="{8C051482-0FEB-1649-8427-B8B84802F1D2}"/>
              </a:ext>
            </a:extLst>
          </p:cNvPr>
          <p:cNvGrpSpPr/>
          <p:nvPr/>
        </p:nvGrpSpPr>
        <p:grpSpPr>
          <a:xfrm>
            <a:off x="2907141" y="4102809"/>
            <a:ext cx="5348112" cy="1795638"/>
            <a:chOff x="3338685" y="4187475"/>
            <a:chExt cx="5348112" cy="1795638"/>
          </a:xfrm>
        </p:grpSpPr>
        <p:sp>
          <p:nvSpPr>
            <p:cNvPr id="16" name="Left Arrow 15">
              <a:extLst>
                <a:ext uri="{FF2B5EF4-FFF2-40B4-BE49-F238E27FC236}">
                  <a16:creationId xmlns:a16="http://schemas.microsoft.com/office/drawing/2014/main" id="{FEE3DD75-A50A-284D-A5BC-A9F46CEABD5B}"/>
                </a:ext>
              </a:extLst>
            </p:cNvPr>
            <p:cNvSpPr/>
            <p:nvPr/>
          </p:nvSpPr>
          <p:spPr>
            <a:xfrm>
              <a:off x="3338685" y="4187475"/>
              <a:ext cx="5348112" cy="179563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569CE6C-C9E0-E947-AD62-B15C55BC3D46}"/>
                </a:ext>
              </a:extLst>
            </p:cNvPr>
            <p:cNvSpPr txBox="1"/>
            <p:nvPr/>
          </p:nvSpPr>
          <p:spPr>
            <a:xfrm>
              <a:off x="3993443" y="4686416"/>
              <a:ext cx="4687711" cy="769441"/>
            </a:xfrm>
            <a:prstGeom prst="rect">
              <a:avLst/>
            </a:prstGeom>
            <a:noFill/>
          </p:spPr>
          <p:txBody>
            <a:bodyPr wrap="square" rtlCol="0">
              <a:spAutoFit/>
            </a:bodyPr>
            <a:lstStyle/>
            <a:p>
              <a:r>
                <a:rPr lang="en-US" sz="2200" dirty="0">
                  <a:solidFill>
                    <a:schemeClr val="bg1"/>
                  </a:solidFill>
                </a:rPr>
                <a:t>Legs Of Iron With Feet Of Partly Iron &amp; Partly Clay – Roman Empire</a:t>
              </a:r>
            </a:p>
          </p:txBody>
        </p:sp>
      </p:grpSp>
      <p:pic>
        <p:nvPicPr>
          <p:cNvPr id="18" name="Picture 17" descr="Nebuchadnezzar's Dream.jpg">
            <a:extLst>
              <a:ext uri="{FF2B5EF4-FFF2-40B4-BE49-F238E27FC236}">
                <a16:creationId xmlns:a16="http://schemas.microsoft.com/office/drawing/2014/main" id="{EF8671B0-A5E6-4249-82B6-58299249B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45" y="0"/>
            <a:ext cx="228276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28600" y="152400"/>
            <a:ext cx="7924800" cy="1676400"/>
          </a:xfrm>
        </p:spPr>
        <p:txBody>
          <a:bodyPr anchor="ctr"/>
          <a:lstStyle/>
          <a:p>
            <a:r>
              <a:rPr lang="en-US" altLang="x-none" sz="4400">
                <a:latin typeface="Tahoma" charset="0"/>
              </a:rPr>
              <a:t>The Influence Of Thomas &amp; Alexander Campbell</a:t>
            </a:r>
          </a:p>
        </p:txBody>
      </p:sp>
      <p:pic>
        <p:nvPicPr>
          <p:cNvPr id="37891" name="Picture 3" descr="1800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44418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4"/>
          <p:cNvSpPr>
            <a:spLocks noChangeArrowheads="1"/>
          </p:cNvSpPr>
          <p:nvPr/>
        </p:nvSpPr>
        <p:spPr bwMode="auto">
          <a:xfrm>
            <a:off x="6705600" y="1066800"/>
            <a:ext cx="2209800" cy="2057400"/>
          </a:xfrm>
          <a:prstGeom prst="wedgeRectCallout">
            <a:avLst>
              <a:gd name="adj1" fmla="val -217815"/>
              <a:gd name="adj2" fmla="val 95681"/>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r>
              <a:rPr lang="en-US" altLang="x-none" sz="2400">
                <a:effectLst>
                  <a:outerShdw blurRad="38100" dist="38100" dir="2700000" algn="tl">
                    <a:srgbClr val="C0C0C0"/>
                  </a:outerShdw>
                </a:effectLst>
                <a:latin typeface="Tahoma" charset="0"/>
              </a:rPr>
              <a:t>1809, Thomas &amp; Alexander Campbell, Bethany, Virginia</a:t>
            </a:r>
          </a:p>
        </p:txBody>
      </p:sp>
      <p:pic>
        <p:nvPicPr>
          <p:cNvPr id="37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288990"/>
            <a:ext cx="2209800" cy="273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894" name="Rectangle 6"/>
          <p:cNvSpPr>
            <a:spLocks noChangeArrowheads="1"/>
          </p:cNvSpPr>
          <p:nvPr/>
        </p:nvSpPr>
        <p:spPr bwMode="auto">
          <a:xfrm>
            <a:off x="5943600" y="5943600"/>
            <a:ext cx="3048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x-none" sz="2000">
                <a:latin typeface="Tahoma" charset="0"/>
              </a:rPr>
              <a:t>Thomas</a:t>
            </a:r>
            <a:br>
              <a:rPr lang="en-US" altLang="x-none" sz="2000">
                <a:latin typeface="Tahoma" charset="0"/>
              </a:rPr>
            </a:br>
            <a:r>
              <a:rPr lang="en-US" altLang="x-none" sz="2000">
                <a:latin typeface="Tahoma" charset="0"/>
              </a:rPr>
              <a:t>Campbell</a:t>
            </a:r>
            <a:br>
              <a:rPr lang="en-US" altLang="x-none" sz="2000">
                <a:latin typeface="Tahoma" charset="0"/>
              </a:rPr>
            </a:br>
            <a:r>
              <a:rPr lang="en-US" altLang="x-none" sz="1800">
                <a:latin typeface="Tahoma" charset="0"/>
              </a:rPr>
              <a:t>1763 - 1854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28600" y="4724400"/>
            <a:ext cx="6096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solidFill>
                  <a:schemeClr val="tx2"/>
                </a:solidFill>
                <a:effectLst>
                  <a:outerShdw blurRad="38100" dist="38100" dir="2700000" algn="tl">
                    <a:srgbClr val="C0C0C0"/>
                  </a:outerShdw>
                </a:effectLst>
                <a:latin typeface="Tahoma" charset="0"/>
              </a:rPr>
              <a:t>Thomas Campbell born February 1, 1763 in Newry, County Down, Ireland. Arrived here May 13, 1807. A Presbyterian preacher who through study of the Bible saw the need to preach it  and live wholly under its authority. Now buried at God’s Acre, Bethany, West Virginia next to his son, Alexander.</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23431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81000"/>
            <a:ext cx="2505075"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17" name="Rectangle 5"/>
          <p:cNvSpPr>
            <a:spLocks noGrp="1" noChangeArrowheads="1"/>
          </p:cNvSpPr>
          <p:nvPr>
            <p:ph type="title" idx="4294967295"/>
          </p:nvPr>
        </p:nvSpPr>
        <p:spPr>
          <a:xfrm>
            <a:off x="2971800" y="381000"/>
            <a:ext cx="3048000" cy="2286000"/>
          </a:xfrm>
        </p:spPr>
        <p:txBody>
          <a:bodyPr/>
          <a:lstStyle/>
          <a:p>
            <a:r>
              <a:rPr lang="en-US" altLang="x-none">
                <a:latin typeface="Tahoma" charset="0"/>
              </a:rPr>
              <a:t>Thomas</a:t>
            </a:r>
            <a:br>
              <a:rPr lang="en-US" altLang="x-none">
                <a:latin typeface="Tahoma" charset="0"/>
              </a:rPr>
            </a:br>
            <a:r>
              <a:rPr lang="en-US" altLang="x-none">
                <a:latin typeface="Tahoma" charset="0"/>
              </a:rPr>
              <a:t>Campbell</a:t>
            </a:r>
            <a:br>
              <a:rPr lang="en-US" altLang="x-none">
                <a:latin typeface="Tahoma" charset="0"/>
              </a:rPr>
            </a:br>
            <a:r>
              <a:rPr lang="en-US" altLang="x-none" sz="4000">
                <a:latin typeface="Tahoma" charset="0"/>
              </a:rPr>
              <a:t>1763 - 1854</a:t>
            </a:r>
          </a:p>
        </p:txBody>
      </p:sp>
      <p:grpSp>
        <p:nvGrpSpPr>
          <p:cNvPr id="38918" name="Group 6"/>
          <p:cNvGrpSpPr>
            <a:grpSpLocks/>
          </p:cNvGrpSpPr>
          <p:nvPr/>
        </p:nvGrpSpPr>
        <p:grpSpPr bwMode="auto">
          <a:xfrm>
            <a:off x="76200" y="2590800"/>
            <a:ext cx="5913438" cy="1989138"/>
            <a:chOff x="48" y="1632"/>
            <a:chExt cx="3725" cy="1253"/>
          </a:xfrm>
        </p:grpSpPr>
        <p:pic>
          <p:nvPicPr>
            <p:cNvPr id="38919" name="Picture 7" descr="Ahorey Church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1632"/>
              <a:ext cx="1901" cy="1253"/>
            </a:xfrm>
            <a:prstGeom prst="rect">
              <a:avLst/>
            </a:prstGeom>
            <a:noFill/>
            <a:extLst>
              <a:ext uri="{909E8E84-426E-40DD-AFC4-6F175D3DCCD1}">
                <a14:hiddenFill xmlns:a14="http://schemas.microsoft.com/office/drawing/2010/main">
                  <a:solidFill>
                    <a:srgbClr val="FFFFFF"/>
                  </a:solidFill>
                </a14:hiddenFill>
              </a:ext>
            </a:extLst>
          </p:spPr>
        </p:pic>
        <p:sp>
          <p:nvSpPr>
            <p:cNvPr id="38920" name="Rectangle 8"/>
            <p:cNvSpPr>
              <a:spLocks noChangeArrowheads="1"/>
            </p:cNvSpPr>
            <p:nvPr/>
          </p:nvSpPr>
          <p:spPr bwMode="auto">
            <a:xfrm>
              <a:off x="48" y="2064"/>
              <a:ext cx="1920"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altLang="x-none" sz="1200" b="1">
                  <a:ea typeface="Arial" charset="0"/>
                  <a:cs typeface="Arial" charset="0"/>
                </a:rPr>
                <a:t>The Presbyterian Church in Ahorey, </a:t>
              </a:r>
              <a:br>
                <a:rPr lang="en-US" altLang="x-none" sz="1200" b="1">
                  <a:ea typeface="Arial" charset="0"/>
                  <a:cs typeface="Arial" charset="0"/>
                </a:rPr>
              </a:br>
              <a:r>
                <a:rPr lang="en-US" altLang="x-none" sz="1200" b="1">
                  <a:ea typeface="Arial" charset="0"/>
                  <a:cs typeface="Arial" charset="0"/>
                </a:rPr>
                <a:t>Northern Ireland where Thomas </a:t>
              </a:r>
              <a:br>
                <a:rPr lang="en-US" altLang="x-none" sz="1200" b="1">
                  <a:ea typeface="Arial" charset="0"/>
                  <a:cs typeface="Arial" charset="0"/>
                </a:rPr>
              </a:br>
              <a:r>
                <a:rPr lang="en-US" altLang="x-none" sz="1200" b="1">
                  <a:ea typeface="Arial" charset="0"/>
                  <a:cs typeface="Arial" charset="0"/>
                </a:rPr>
                <a:t>Campbell preached before </a:t>
              </a:r>
              <a:br>
                <a:rPr lang="en-US" altLang="x-none" sz="1200" b="1">
                  <a:ea typeface="Arial" charset="0"/>
                  <a:cs typeface="Arial" charset="0"/>
                </a:rPr>
              </a:br>
              <a:r>
                <a:rPr lang="en-US" altLang="x-none" sz="1200" b="1">
                  <a:ea typeface="Arial" charset="0"/>
                  <a:cs typeface="Arial" charset="0"/>
                </a:rPr>
                <a:t>moving to the United States. </a:t>
              </a:r>
              <a:br>
                <a:rPr lang="en-US" altLang="x-none" sz="1200" b="1">
                  <a:ea typeface="Arial" charset="0"/>
                  <a:cs typeface="Arial" charset="0"/>
                </a:rPr>
              </a:br>
              <a:r>
                <a:rPr lang="en-US" altLang="x-none" sz="1200" b="1">
                  <a:ea typeface="Arial" charset="0"/>
                  <a:cs typeface="Arial" charset="0"/>
                </a:rPr>
                <a:t>The bell tower is not original. </a:t>
              </a:r>
              <a:endParaRPr lang="en-US" altLang="x-none" sz="1200">
                <a:latin typeface="Times New Roman"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76200"/>
            <a:ext cx="8610600" cy="914400"/>
          </a:xfrm>
        </p:spPr>
        <p:txBody>
          <a:bodyPr/>
          <a:lstStyle/>
          <a:p>
            <a:r>
              <a:rPr lang="en-US" altLang="x-none" sz="3600"/>
              <a:t>Alexander Campbell</a:t>
            </a:r>
            <a:br>
              <a:rPr lang="en-US" altLang="x-none" sz="3600"/>
            </a:br>
            <a:r>
              <a:rPr lang="en-US" altLang="x-none" sz="3600"/>
              <a:t>1788-1866</a:t>
            </a:r>
          </a:p>
        </p:txBody>
      </p:sp>
      <p:pic>
        <p:nvPicPr>
          <p:cNvPr id="40963" name="Picture 3" descr="Gods_Acre_0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717925" cy="5562600"/>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bishop in study"/>
          <p:cNvPicPr>
            <a:picLocks noChangeAspect="1" noChangeArrowheads="1"/>
          </p:cNvPicPr>
          <p:nvPr/>
        </p:nvPicPr>
        <p:blipFill>
          <a:blip r:embed="rId3">
            <a:extLst>
              <a:ext uri="{28A0092B-C50C-407E-A947-70E740481C1C}">
                <a14:useLocalDpi xmlns:a14="http://schemas.microsoft.com/office/drawing/2010/main" val="0"/>
              </a:ext>
            </a:extLst>
          </a:blip>
          <a:srcRect l="22531" t="17557" r="45143" b="49850"/>
          <a:stretch>
            <a:fillRect/>
          </a:stretch>
        </p:blipFill>
        <p:spPr bwMode="auto">
          <a:xfrm>
            <a:off x="381000" y="1066800"/>
            <a:ext cx="4068763"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228600"/>
            <a:ext cx="4038600" cy="914400"/>
          </a:xfrm>
        </p:spPr>
        <p:txBody>
          <a:bodyPr/>
          <a:lstStyle/>
          <a:p>
            <a:r>
              <a:rPr lang="en-US" altLang="x-none" sz="2800">
                <a:latin typeface="Tahoma" charset="0"/>
              </a:rPr>
              <a:t>Coming Together Of A Movement   </a:t>
            </a:r>
          </a:p>
        </p:txBody>
      </p:sp>
      <p:sp>
        <p:nvSpPr>
          <p:cNvPr id="36867" name="Rectangle 3"/>
          <p:cNvSpPr>
            <a:spLocks noGrp="1" noChangeArrowheads="1"/>
          </p:cNvSpPr>
          <p:nvPr>
            <p:ph type="body" idx="1"/>
          </p:nvPr>
        </p:nvSpPr>
        <p:spPr>
          <a:xfrm>
            <a:off x="4724400" y="152400"/>
            <a:ext cx="4267200" cy="6477000"/>
          </a:xfrm>
        </p:spPr>
        <p:txBody>
          <a:bodyPr/>
          <a:lstStyle/>
          <a:p>
            <a:pPr>
              <a:lnSpc>
                <a:spcPct val="90000"/>
              </a:lnSpc>
            </a:pPr>
            <a:r>
              <a:rPr lang="en-US" altLang="x-none" sz="2400" dirty="0">
                <a:latin typeface="Tahoma" charset="0"/>
              </a:rPr>
              <a:t>Meeting Of Stone’s Christians &amp; Campbell’s Disciples At Hill Street Church In Lexington, Last Week In 1831 with 10,000 members in Kentucky</a:t>
            </a:r>
          </a:p>
          <a:p>
            <a:pPr>
              <a:lnSpc>
                <a:spcPct val="90000"/>
              </a:lnSpc>
            </a:pPr>
            <a:r>
              <a:rPr lang="en-US" altLang="x-none" sz="2400" dirty="0">
                <a:latin typeface="Tahoma" charset="0"/>
              </a:rPr>
              <a:t>January 1, 1832 Joined Forces With A. Campbell’s Disciples Movement</a:t>
            </a:r>
          </a:p>
          <a:p>
            <a:pPr>
              <a:lnSpc>
                <a:spcPct val="90000"/>
              </a:lnSpc>
            </a:pPr>
            <a:r>
              <a:rPr lang="en-US" altLang="x-none" sz="2400" dirty="0">
                <a:latin typeface="Tahoma" charset="0"/>
                <a:ea typeface="Times New Roman" charset="0"/>
                <a:cs typeface="Times New Roman" charset="0"/>
              </a:rPr>
              <a:t>“Let us, then my brethren, be no longer </a:t>
            </a:r>
            <a:r>
              <a:rPr lang="en-US" altLang="x-none" sz="2400" dirty="0" err="1">
                <a:latin typeface="Tahoma" charset="0"/>
                <a:ea typeface="Times New Roman" charset="0"/>
                <a:cs typeface="Times New Roman" charset="0"/>
              </a:rPr>
              <a:t>Campbellites</a:t>
            </a:r>
            <a:r>
              <a:rPr lang="en-US" altLang="x-none" sz="2400" dirty="0">
                <a:latin typeface="Tahoma" charset="0"/>
                <a:ea typeface="Times New Roman" charset="0"/>
                <a:cs typeface="Times New Roman" charset="0"/>
              </a:rPr>
              <a:t> or </a:t>
            </a:r>
            <a:r>
              <a:rPr lang="en-US" altLang="x-none" sz="2400" dirty="0" err="1">
                <a:latin typeface="Tahoma" charset="0"/>
                <a:ea typeface="Times New Roman" charset="0"/>
                <a:cs typeface="Times New Roman" charset="0"/>
              </a:rPr>
              <a:t>Stoneites</a:t>
            </a:r>
            <a:r>
              <a:rPr lang="en-US" altLang="x-none" sz="2400" dirty="0">
                <a:latin typeface="Tahoma" charset="0"/>
                <a:ea typeface="Times New Roman" charset="0"/>
                <a:cs typeface="Times New Roman" charset="0"/>
              </a:rPr>
              <a:t>, New Lights or Old Lights, or any other kind of lights, but let us come to the Bible, and to the Bible alone, as the only book in the world that can give us all the light we need.”</a:t>
            </a:r>
            <a:r>
              <a:rPr lang="en-US" altLang="x-none" sz="2400" b="1" dirty="0">
                <a:latin typeface="Tahoma" charset="0"/>
              </a:rPr>
              <a:t> </a:t>
            </a:r>
            <a:r>
              <a:rPr lang="en-US" altLang="x-none" sz="2400" dirty="0">
                <a:latin typeface="Tahoma" charset="0"/>
              </a:rPr>
              <a:t>— John Smith</a:t>
            </a:r>
          </a:p>
          <a:p>
            <a:pPr>
              <a:lnSpc>
                <a:spcPct val="90000"/>
              </a:lnSpc>
            </a:pPr>
            <a:endParaRPr lang="en-US" altLang="x-none" sz="2400" dirty="0">
              <a:latin typeface="Tahoma" charset="0"/>
            </a:endParaRPr>
          </a:p>
        </p:txBody>
      </p:sp>
      <p:pic>
        <p:nvPicPr>
          <p:cNvPr id="36868" name="Picture 4" descr="Barton Warren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17907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aneRidgeSG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43000"/>
            <a:ext cx="1752600" cy="2397125"/>
          </a:xfrm>
          <a:prstGeom prst="rect">
            <a:avLst/>
          </a:prstGeom>
          <a:noFill/>
          <a:extLst>
            <a:ext uri="{909E8E84-426E-40DD-AFC4-6F175D3DCCD1}">
              <a14:hiddenFill xmlns:a14="http://schemas.microsoft.com/office/drawing/2010/main">
                <a:solidFill>
                  <a:srgbClr val="FFFFFF"/>
                </a:solidFill>
              </a14:hiddenFill>
            </a:ext>
          </a:extLst>
        </p:spPr>
      </p:pic>
      <p:grpSp>
        <p:nvGrpSpPr>
          <p:cNvPr id="36870" name="Group 6"/>
          <p:cNvGrpSpPr>
            <a:grpSpLocks/>
          </p:cNvGrpSpPr>
          <p:nvPr/>
        </p:nvGrpSpPr>
        <p:grpSpPr bwMode="auto">
          <a:xfrm>
            <a:off x="2514600" y="3581400"/>
            <a:ext cx="2133600" cy="3063875"/>
            <a:chOff x="288" y="2112"/>
            <a:chExt cx="1344" cy="1930"/>
          </a:xfrm>
        </p:grpSpPr>
        <p:pic>
          <p:nvPicPr>
            <p:cNvPr id="36871" name="Picture 7" descr="smith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12"/>
              <a:ext cx="1238" cy="1541"/>
            </a:xfrm>
            <a:prstGeom prst="rect">
              <a:avLst/>
            </a:prstGeom>
            <a:noFill/>
            <a:extLst>
              <a:ext uri="{909E8E84-426E-40DD-AFC4-6F175D3DCCD1}">
                <a14:hiddenFill xmlns:a14="http://schemas.microsoft.com/office/drawing/2010/main">
                  <a:solidFill>
                    <a:srgbClr val="FFFFFF"/>
                  </a:solidFill>
                </a14:hiddenFill>
              </a:ext>
            </a:extLst>
          </p:spPr>
        </p:pic>
        <p:sp>
          <p:nvSpPr>
            <p:cNvPr id="36872" name="Text Box 8"/>
            <p:cNvSpPr txBox="1">
              <a:spLocks noChangeArrowheads="1"/>
            </p:cNvSpPr>
            <p:nvPr/>
          </p:nvSpPr>
          <p:spPr bwMode="auto">
            <a:xfrm>
              <a:off x="288" y="3600"/>
              <a:ext cx="134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2000">
                  <a:latin typeface="Tahoma" charset="0"/>
                </a:rPr>
                <a:t>“Raccoon” </a:t>
              </a:r>
              <a:br>
                <a:rPr lang="en-US" altLang="x-none" sz="2000">
                  <a:latin typeface="Tahoma" charset="0"/>
                </a:rPr>
              </a:br>
              <a:r>
                <a:rPr lang="en-US" altLang="x-none" sz="2000">
                  <a:latin typeface="Tahoma" charset="0"/>
                </a:rPr>
                <a:t>John Smith</a:t>
              </a:r>
            </a:p>
          </p:txBody>
        </p:sp>
      </p:grpSp>
      <p:grpSp>
        <p:nvGrpSpPr>
          <p:cNvPr id="36873" name="Group 9"/>
          <p:cNvGrpSpPr>
            <a:grpSpLocks/>
          </p:cNvGrpSpPr>
          <p:nvPr/>
        </p:nvGrpSpPr>
        <p:grpSpPr bwMode="auto">
          <a:xfrm>
            <a:off x="152400" y="1219200"/>
            <a:ext cx="2590800" cy="2224088"/>
            <a:chOff x="96" y="768"/>
            <a:chExt cx="1632" cy="1401"/>
          </a:xfrm>
        </p:grpSpPr>
        <p:graphicFrame>
          <p:nvGraphicFramePr>
            <p:cNvPr id="36874"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spid="_x0000_s36935" name="Photo Editor Photo" r:id="rId6" imgW="7628571" imgH="5285714" progId="MSPhotoEd.3">
                    <p:embed/>
                  </p:oleObj>
                </mc:Choice>
                <mc:Fallback>
                  <p:oleObj name="Photo Editor Photo" r:id="rId6" imgW="7628571" imgH="5285714"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875" name="Text Box 11"/>
            <p:cNvSpPr txBox="1">
              <a:spLocks noChangeArrowheads="1"/>
            </p:cNvSpPr>
            <p:nvPr/>
          </p:nvSpPr>
          <p:spPr bwMode="auto">
            <a:xfrm>
              <a:off x="96" y="1765"/>
              <a:ext cx="16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x-none" sz="2000">
                  <a:latin typeface="Tahoma" charset="0"/>
                </a:rPr>
                <a:t>Hill Street Church, Lexington, Kentucky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76200"/>
            <a:ext cx="7772400" cy="1143000"/>
          </a:xfrm>
        </p:spPr>
        <p:txBody>
          <a:bodyPr/>
          <a:lstStyle/>
          <a:p>
            <a:r>
              <a:rPr lang="en-US" altLang="x-none">
                <a:latin typeface="Tahoma" charset="0"/>
              </a:rPr>
              <a:t>The Printing Press </a:t>
            </a:r>
            <a:br>
              <a:rPr lang="en-US" altLang="x-none">
                <a:latin typeface="Tahoma" charset="0"/>
              </a:rPr>
            </a:br>
            <a:r>
              <a:rPr lang="en-US" altLang="x-none">
                <a:latin typeface="Tahoma" charset="0"/>
              </a:rPr>
              <a:t>Contributed To Union</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337978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1447800"/>
            <a:ext cx="51816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x-none" sz="3200">
                <a:latin typeface="Tahoma" charset="0"/>
              </a:rPr>
              <a:t>B.W. Stone’s </a:t>
            </a:r>
            <a:br>
              <a:rPr lang="en-US" altLang="x-none" sz="3200">
                <a:latin typeface="Tahoma" charset="0"/>
              </a:rPr>
            </a:br>
            <a:r>
              <a:rPr lang="en-US" altLang="x-none" sz="3200">
                <a:latin typeface="Tahoma" charset="0"/>
              </a:rPr>
              <a:t>1826 </a:t>
            </a:r>
            <a:r>
              <a:rPr lang="en-US" altLang="x-none" sz="3200" i="1">
                <a:latin typeface="Tahoma" charset="0"/>
              </a:rPr>
              <a:t>Christian Messenger</a:t>
            </a:r>
            <a:r>
              <a:rPr lang="en-US" altLang="x-none" sz="3200">
                <a:latin typeface="Tahoma" charset="0"/>
              </a:rPr>
              <a:t>   </a:t>
            </a:r>
            <a:br>
              <a:rPr lang="en-US" altLang="x-none" sz="3200">
                <a:latin typeface="Tahoma" charset="0"/>
              </a:rPr>
            </a:br>
            <a:r>
              <a:rPr lang="en-US" altLang="x-none" sz="3200">
                <a:latin typeface="Tahoma" charset="0"/>
              </a:rPr>
              <a:t>A. Campbell’s </a:t>
            </a:r>
            <a:br>
              <a:rPr lang="en-US" altLang="x-none" sz="3200">
                <a:latin typeface="Tahoma" charset="0"/>
              </a:rPr>
            </a:br>
            <a:r>
              <a:rPr lang="en-US" altLang="x-none" sz="3200">
                <a:latin typeface="Tahoma" charset="0"/>
              </a:rPr>
              <a:t>1830 </a:t>
            </a:r>
            <a:r>
              <a:rPr lang="en-US" altLang="x-none" sz="3200" i="1">
                <a:latin typeface="Tahoma" charset="0"/>
              </a:rPr>
              <a:t>Millennial Harbinger</a:t>
            </a:r>
            <a:r>
              <a:rPr lang="en-US" altLang="x-none" sz="3200">
                <a:latin typeface="Tahoma" charset="0"/>
              </a:rPr>
              <a:t> Distributed The Message Of Union Among Christians, Later Others Like </a:t>
            </a:r>
            <a:br>
              <a:rPr lang="en-US" altLang="x-none" sz="3200">
                <a:latin typeface="Tahoma" charset="0"/>
              </a:rPr>
            </a:br>
            <a:r>
              <a:rPr lang="en-US" altLang="x-none" sz="3200">
                <a:latin typeface="Tahoma" charset="0"/>
              </a:rPr>
              <a:t>1884 </a:t>
            </a:r>
            <a:r>
              <a:rPr lang="en-US" altLang="x-none" sz="3200" i="1">
                <a:latin typeface="Tahoma" charset="0"/>
              </a:rPr>
              <a:t>Firm Foundation</a:t>
            </a:r>
            <a:r>
              <a:rPr lang="en-US" altLang="x-none" sz="3200">
                <a:latin typeface="Tahoma" charset="0"/>
              </a:rPr>
              <a:t> &amp; </a:t>
            </a:r>
            <a:br>
              <a:rPr lang="en-US" altLang="x-none" sz="3200">
                <a:latin typeface="Tahoma" charset="0"/>
              </a:rPr>
            </a:br>
            <a:r>
              <a:rPr lang="en-US" altLang="x-none" sz="3200">
                <a:latin typeface="Tahoma" charset="0"/>
              </a:rPr>
              <a:t>1855 </a:t>
            </a:r>
            <a:r>
              <a:rPr lang="en-US" altLang="x-none" sz="3200" i="1">
                <a:latin typeface="Tahoma" charset="0"/>
              </a:rPr>
              <a:t>Gospel Advocate </a:t>
            </a:r>
            <a:r>
              <a:rPr lang="en-US" altLang="x-none" sz="3200">
                <a:latin typeface="Tahoma" charset="0"/>
              </a:rPr>
              <a:t> Continued The Unity Call</a:t>
            </a:r>
            <a:endParaRPr lang="en-US" altLang="x-none" sz="3200" i="1">
              <a:latin typeface="Tahoma"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x-none"/>
              <a:t>Christian Education</a:t>
            </a:r>
          </a:p>
        </p:txBody>
      </p:sp>
      <p:sp>
        <p:nvSpPr>
          <p:cNvPr id="45059" name="Rectangle 3"/>
          <p:cNvSpPr>
            <a:spLocks noGrp="1" noChangeArrowheads="1"/>
          </p:cNvSpPr>
          <p:nvPr>
            <p:ph type="body" idx="1"/>
          </p:nvPr>
        </p:nvSpPr>
        <p:spPr>
          <a:xfrm>
            <a:off x="457200" y="1295400"/>
            <a:ext cx="8229600" cy="5257800"/>
          </a:xfrm>
        </p:spPr>
        <p:txBody>
          <a:bodyPr/>
          <a:lstStyle/>
          <a:p>
            <a:r>
              <a:rPr lang="en-US" altLang="x-none" sz="2800" dirty="0">
                <a:latin typeface="Tahoma" charset="0"/>
              </a:rPr>
              <a:t>1834 – Bacon College, Georgetown, Kentucky, seed school of University of Kentucky</a:t>
            </a:r>
          </a:p>
          <a:p>
            <a:r>
              <a:rPr lang="en-US" altLang="x-none" sz="2800" dirty="0">
                <a:latin typeface="Tahoma" charset="0"/>
              </a:rPr>
              <a:t>1840 – Bethany College, Virginia</a:t>
            </a:r>
          </a:p>
          <a:p>
            <a:r>
              <a:rPr lang="en-US" altLang="x-none" sz="2800" dirty="0">
                <a:latin typeface="Tahoma" charset="0"/>
              </a:rPr>
              <a:t>1843 – Franklin College, Tennessee</a:t>
            </a:r>
          </a:p>
          <a:p>
            <a:r>
              <a:rPr lang="en-US" altLang="x-none" sz="2800" dirty="0">
                <a:latin typeface="Tahoma" charset="0"/>
              </a:rPr>
              <a:t>1869 – Henderson, Tennessee, Henderson Male &amp; Female Institute Begins, Later Freed-Hardeman University</a:t>
            </a:r>
          </a:p>
          <a:p>
            <a:r>
              <a:rPr lang="en-US" altLang="x-none" sz="2800" dirty="0">
                <a:latin typeface="Tahoma" charset="0"/>
              </a:rPr>
              <a:t>1891 – Nashville Bible School Begins, Later Lipscomb University</a:t>
            </a:r>
          </a:p>
          <a:p>
            <a:r>
              <a:rPr lang="en-US" altLang="x-none" sz="2800" dirty="0">
                <a:latin typeface="Tahoma" charset="0"/>
              </a:rPr>
              <a:t>1901 </a:t>
            </a:r>
            <a:r>
              <a:rPr lang="mr-IN" altLang="x-none" sz="2800" dirty="0">
                <a:latin typeface="Tahoma" charset="0"/>
              </a:rPr>
              <a:t>–</a:t>
            </a:r>
            <a:r>
              <a:rPr lang="en-US" altLang="x-none" sz="2800" dirty="0">
                <a:latin typeface="Tahoma" charset="0"/>
              </a:rPr>
              <a:t> Potter Bible College begins with J.A. Harding as president</a:t>
            </a:r>
            <a:endParaRPr lang="en-US" altLang="x-none"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228600" y="76200"/>
            <a:ext cx="8915400" cy="914400"/>
          </a:xfrm>
        </p:spPr>
        <p:txBody>
          <a:bodyPr/>
          <a:lstStyle/>
          <a:p>
            <a:r>
              <a:rPr lang="en-US" sz="3600">
                <a:latin typeface="Tahoma" charset="0"/>
              </a:rPr>
              <a:t>1860 — The Incident At Midway, Kentucky</a:t>
            </a:r>
          </a:p>
        </p:txBody>
      </p:sp>
      <p:pic>
        <p:nvPicPr>
          <p:cNvPr id="44035" name="Picture 3" descr="MidwayOriginal_01"/>
          <p:cNvPicPr>
            <a:picLocks noChangeAspect="1" noChangeArrowheads="1"/>
          </p:cNvPicPr>
          <p:nvPr/>
        </p:nvPicPr>
        <p:blipFill>
          <a:blip r:embed="rId2"/>
          <a:srcRect/>
          <a:stretch>
            <a:fillRect/>
          </a:stretch>
        </p:blipFill>
        <p:spPr bwMode="auto">
          <a:xfrm>
            <a:off x="457200" y="990600"/>
            <a:ext cx="3733800" cy="2740025"/>
          </a:xfrm>
          <a:prstGeom prst="rect">
            <a:avLst/>
          </a:prstGeom>
          <a:noFill/>
        </p:spPr>
      </p:pic>
      <p:pic>
        <p:nvPicPr>
          <p:cNvPr id="44036" name="Picture 4" descr="Midway1a"/>
          <p:cNvPicPr>
            <a:picLocks noChangeAspect="1" noChangeArrowheads="1"/>
          </p:cNvPicPr>
          <p:nvPr/>
        </p:nvPicPr>
        <p:blipFill>
          <a:blip r:embed="rId3"/>
          <a:srcRect/>
          <a:stretch>
            <a:fillRect/>
          </a:stretch>
        </p:blipFill>
        <p:spPr bwMode="auto">
          <a:xfrm>
            <a:off x="4572000" y="3810000"/>
            <a:ext cx="4240213" cy="2789238"/>
          </a:xfrm>
          <a:prstGeom prst="rect">
            <a:avLst/>
          </a:prstGeom>
          <a:noFill/>
        </p:spPr>
      </p:pic>
      <p:pic>
        <p:nvPicPr>
          <p:cNvPr id="44037" name="Picture 5" descr="Midway4"/>
          <p:cNvPicPr>
            <a:picLocks noChangeAspect="1" noChangeArrowheads="1"/>
          </p:cNvPicPr>
          <p:nvPr/>
        </p:nvPicPr>
        <p:blipFill>
          <a:blip r:embed="rId4"/>
          <a:srcRect/>
          <a:stretch>
            <a:fillRect/>
          </a:stretch>
        </p:blipFill>
        <p:spPr bwMode="auto">
          <a:xfrm>
            <a:off x="533400" y="3962400"/>
            <a:ext cx="1455738" cy="2133600"/>
          </a:xfrm>
          <a:prstGeom prst="rect">
            <a:avLst/>
          </a:prstGeom>
          <a:noFill/>
        </p:spPr>
      </p:pic>
      <p:sp>
        <p:nvSpPr>
          <p:cNvPr id="44038" name="Rectangle 6"/>
          <p:cNvSpPr>
            <a:spLocks noChangeArrowheads="1"/>
          </p:cNvSpPr>
          <p:nvPr/>
        </p:nvSpPr>
        <p:spPr bwMode="auto">
          <a:xfrm>
            <a:off x="88900" y="2092325"/>
            <a:ext cx="9144000" cy="0"/>
          </a:xfrm>
          <a:prstGeom prst="rect">
            <a:avLst/>
          </a:prstGeom>
          <a:noFill/>
          <a:ln w="9525">
            <a:noFill/>
            <a:miter lim="800000"/>
            <a:headEnd/>
            <a:tailEnd/>
          </a:ln>
          <a:effectLst/>
        </p:spPr>
        <p:txBody>
          <a:bodyPr>
            <a:prstTxWarp prst="textNoShape">
              <a:avLst/>
            </a:prstTxWarp>
            <a:spAutoFit/>
          </a:bodyPr>
          <a:lstStyle/>
          <a:p>
            <a:endParaRPr lang="en-US"/>
          </a:p>
        </p:txBody>
      </p:sp>
      <p:pic>
        <p:nvPicPr>
          <p:cNvPr id="44039" name="Picture 7" descr="pinkertn"/>
          <p:cNvPicPr>
            <a:picLocks noChangeAspect="1" noChangeArrowheads="1"/>
          </p:cNvPicPr>
          <p:nvPr/>
        </p:nvPicPr>
        <p:blipFill>
          <a:blip r:embed="rId5"/>
          <a:srcRect/>
          <a:stretch>
            <a:fillRect/>
          </a:stretch>
        </p:blipFill>
        <p:spPr bwMode="auto">
          <a:xfrm>
            <a:off x="5715000" y="1066800"/>
            <a:ext cx="1931988" cy="2582863"/>
          </a:xfrm>
          <a:prstGeom prst="rect">
            <a:avLst/>
          </a:prstGeom>
          <a:noFill/>
        </p:spPr>
      </p:pic>
      <p:sp>
        <p:nvSpPr>
          <p:cNvPr id="44040" name="Rectangle 8"/>
          <p:cNvSpPr>
            <a:spLocks noChangeArrowheads="1"/>
          </p:cNvSpPr>
          <p:nvPr/>
        </p:nvSpPr>
        <p:spPr bwMode="auto">
          <a:xfrm>
            <a:off x="530225" y="314325"/>
            <a:ext cx="9144000" cy="0"/>
          </a:xfrm>
          <a:prstGeom prst="rect">
            <a:avLst/>
          </a:prstGeom>
          <a:noFill/>
          <a:ln w="9525">
            <a:noFill/>
            <a:miter lim="800000"/>
            <a:headEnd/>
            <a:tailEnd/>
          </a:ln>
          <a:effectLst/>
        </p:spPr>
        <p:txBody>
          <a:bodyPr>
            <a:prstTxWarp prst="textNoShape">
              <a:avLst/>
            </a:prstTxWarp>
            <a:spAutoFit/>
          </a:bodyPr>
          <a:lstStyle/>
          <a:p>
            <a:endParaRPr lang="en-US"/>
          </a:p>
        </p:txBody>
      </p:sp>
      <p:pic>
        <p:nvPicPr>
          <p:cNvPr id="44041" name="Picture 9" descr="Pinkerton_01a"/>
          <p:cNvPicPr>
            <a:picLocks noChangeAspect="1" noChangeArrowheads="1"/>
          </p:cNvPicPr>
          <p:nvPr/>
        </p:nvPicPr>
        <p:blipFill>
          <a:blip r:embed="rId6"/>
          <a:srcRect/>
          <a:stretch>
            <a:fillRect/>
          </a:stretch>
        </p:blipFill>
        <p:spPr bwMode="auto">
          <a:xfrm>
            <a:off x="2667000" y="3962400"/>
            <a:ext cx="1439863" cy="2154238"/>
          </a:xfrm>
          <a:prstGeom prst="rect">
            <a:avLst/>
          </a:prstGeom>
          <a:noFill/>
        </p:spPr>
      </p:pic>
      <p:sp>
        <p:nvSpPr>
          <p:cNvPr id="44042" name="Text Box 10"/>
          <p:cNvSpPr txBox="1">
            <a:spLocks noChangeArrowheads="1"/>
          </p:cNvSpPr>
          <p:nvPr/>
        </p:nvSpPr>
        <p:spPr bwMode="auto">
          <a:xfrm>
            <a:off x="381000" y="6003925"/>
            <a:ext cx="18288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a:latin typeface="Tahoma" charset="0"/>
              </a:rPr>
              <a:t>Adam Hibler</a:t>
            </a:r>
            <a:br>
              <a:rPr lang="en-US" sz="2000">
                <a:latin typeface="Tahoma" charset="0"/>
              </a:rPr>
            </a:br>
            <a:r>
              <a:rPr lang="en-US" sz="2000">
                <a:latin typeface="Tahoma" charset="0"/>
              </a:rPr>
              <a:t>Grave</a:t>
            </a:r>
          </a:p>
        </p:txBody>
      </p:sp>
      <p:sp>
        <p:nvSpPr>
          <p:cNvPr id="44043" name="Text Box 11"/>
          <p:cNvSpPr txBox="1">
            <a:spLocks noChangeArrowheads="1"/>
          </p:cNvSpPr>
          <p:nvPr/>
        </p:nvSpPr>
        <p:spPr bwMode="auto">
          <a:xfrm>
            <a:off x="2438400" y="6019800"/>
            <a:ext cx="18288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a:latin typeface="Tahoma" charset="0"/>
              </a:rPr>
              <a:t>L.L. Pinkerton</a:t>
            </a:r>
            <a:br>
              <a:rPr lang="en-US" sz="2000">
                <a:latin typeface="Tahoma" charset="0"/>
              </a:rPr>
            </a:br>
            <a:r>
              <a:rPr lang="en-US" sz="2000">
                <a:latin typeface="Tahoma" charset="0"/>
              </a:rPr>
              <a:t>Grave</a:t>
            </a:r>
          </a:p>
        </p:txBody>
      </p:sp>
    </p:spTree>
    <p:extLst>
      <p:ext uri="{BB962C8B-B14F-4D97-AF65-F5344CB8AC3E}">
        <p14:creationId xmlns:p14="http://schemas.microsoft.com/office/powerpoint/2010/main" val="3085082651"/>
      </p:ext>
    </p:extLst>
  </p:cSld>
  <p:clrMapOvr>
    <a:masterClrMapping/>
  </p:clrMapOvr>
  <p:transition spd="slow">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4800"/>
              <a:t>Other Things Contributing To Division</a:t>
            </a:r>
          </a:p>
        </p:txBody>
      </p:sp>
      <p:sp>
        <p:nvSpPr>
          <p:cNvPr id="47107" name="Rectangle 3"/>
          <p:cNvSpPr>
            <a:spLocks noGrp="1" noChangeArrowheads="1"/>
          </p:cNvSpPr>
          <p:nvPr>
            <p:ph type="body" idx="1"/>
          </p:nvPr>
        </p:nvSpPr>
        <p:spPr>
          <a:xfrm>
            <a:off x="457200" y="1874838"/>
            <a:ext cx="8229600" cy="4525962"/>
          </a:xfrm>
        </p:spPr>
        <p:txBody>
          <a:bodyPr/>
          <a:lstStyle/>
          <a:p>
            <a:r>
              <a:rPr lang="en-US" sz="3600" dirty="0">
                <a:latin typeface="Tahoma" charset="0"/>
              </a:rPr>
              <a:t>American Christian Missionary Society – 1849</a:t>
            </a:r>
          </a:p>
          <a:p>
            <a:r>
              <a:rPr lang="en-US" sz="3600" dirty="0">
                <a:latin typeface="Tahoma" charset="0"/>
              </a:rPr>
              <a:t>The Civil War – 1861-1865 </a:t>
            </a:r>
          </a:p>
          <a:p>
            <a:r>
              <a:rPr lang="en-US" sz="3600" dirty="0">
                <a:latin typeface="Tahoma" charset="0"/>
              </a:rPr>
              <a:t>1866 Christian Standard Begins With Isaac </a:t>
            </a:r>
            <a:r>
              <a:rPr lang="en-US" sz="3600" dirty="0" err="1">
                <a:latin typeface="Tahoma" charset="0"/>
              </a:rPr>
              <a:t>Errett</a:t>
            </a:r>
            <a:r>
              <a:rPr lang="en-US" sz="3600" dirty="0">
                <a:latin typeface="Tahoma" charset="0"/>
              </a:rPr>
              <a:t> As Editor – Devoted To A More Progressive Approach To Christianity</a:t>
            </a:r>
          </a:p>
        </p:txBody>
      </p:sp>
    </p:spTree>
    <p:extLst>
      <p:ext uri="{BB962C8B-B14F-4D97-AF65-F5344CB8AC3E}">
        <p14:creationId xmlns:p14="http://schemas.microsoft.com/office/powerpoint/2010/main" val="2717282976"/>
      </p:ext>
    </p:extLst>
  </p:cSld>
  <p:clrMapOvr>
    <a:masterClrMapping/>
  </p:clrMapOvr>
  <p:transition spd="slow">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304800"/>
            <a:ext cx="7772400" cy="1143000"/>
          </a:xfrm>
        </p:spPr>
        <p:txBody>
          <a:bodyPr/>
          <a:lstStyle/>
          <a:p>
            <a:r>
              <a:rPr lang="en-US" sz="4000">
                <a:latin typeface="Tahoma" charset="0"/>
              </a:rPr>
              <a:t>Splintering Continues In The </a:t>
            </a:r>
            <a:br>
              <a:rPr lang="en-US" sz="4000">
                <a:latin typeface="Tahoma" charset="0"/>
              </a:rPr>
            </a:br>
            <a:r>
              <a:rPr lang="en-US" sz="4000">
                <a:latin typeface="Tahoma" charset="0"/>
              </a:rPr>
              <a:t>20</a:t>
            </a:r>
            <a:r>
              <a:rPr lang="en-US" sz="4000" baseline="30000">
                <a:latin typeface="Tahoma" charset="0"/>
              </a:rPr>
              <a:t>th</a:t>
            </a:r>
            <a:r>
              <a:rPr lang="en-US" sz="4000">
                <a:latin typeface="Tahoma" charset="0"/>
              </a:rPr>
              <a:t> Century</a:t>
            </a:r>
          </a:p>
        </p:txBody>
      </p:sp>
      <p:sp>
        <p:nvSpPr>
          <p:cNvPr id="46083" name="Rectangle 3"/>
          <p:cNvSpPr>
            <a:spLocks noGrp="1" noChangeArrowheads="1"/>
          </p:cNvSpPr>
          <p:nvPr>
            <p:ph type="body" idx="1"/>
          </p:nvPr>
        </p:nvSpPr>
        <p:spPr>
          <a:xfrm>
            <a:off x="381000" y="1600200"/>
            <a:ext cx="8534400" cy="5029200"/>
          </a:xfrm>
        </p:spPr>
        <p:txBody>
          <a:bodyPr/>
          <a:lstStyle/>
          <a:p>
            <a:r>
              <a:rPr lang="en-US" sz="2400" dirty="0">
                <a:latin typeface="Tahoma" charset="0"/>
              </a:rPr>
              <a:t>March, 1917 Major Controversy In The College Of The Bible Exists Over The Subject Of Higher Criticism, Leading To A Major Split Among Christians, Enter: The Disciples Of Christ</a:t>
            </a:r>
          </a:p>
          <a:p>
            <a:r>
              <a:rPr lang="en-US" sz="2400" dirty="0">
                <a:latin typeface="Tahoma" charset="0"/>
              </a:rPr>
              <a:t>1920s Controversies With R.H. Boll Over Premillennialism</a:t>
            </a:r>
          </a:p>
          <a:p>
            <a:r>
              <a:rPr lang="en-US" sz="2400" dirty="0">
                <a:latin typeface="Tahoma" charset="0"/>
              </a:rPr>
              <a:t>1930s &amp; 40s Relative Quietness Due To Economic Depression &amp; War</a:t>
            </a:r>
          </a:p>
          <a:p>
            <a:r>
              <a:rPr lang="en-US" sz="2400" dirty="0">
                <a:latin typeface="Tahoma" charset="0"/>
              </a:rPr>
              <a:t>1950s To 1970s Battles Over Support Of Institutions/Sunday School/Located Preachers/Christian Colleges/etc.</a:t>
            </a:r>
          </a:p>
          <a:p>
            <a:r>
              <a:rPr lang="en-US" sz="2400" dirty="0">
                <a:latin typeface="Tahoma" charset="0"/>
              </a:rPr>
              <a:t>1980 To Today – The Change Movement – New Hermeneutics/Worship Styles etc.</a:t>
            </a:r>
          </a:p>
        </p:txBody>
      </p:sp>
    </p:spTree>
    <p:extLst>
      <p:ext uri="{BB962C8B-B14F-4D97-AF65-F5344CB8AC3E}">
        <p14:creationId xmlns:p14="http://schemas.microsoft.com/office/powerpoint/2010/main" val="265968585"/>
      </p:ext>
    </p:extLst>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3640"/>
            <a:ext cx="8534400" cy="1496184"/>
          </a:xfrm>
        </p:spPr>
        <p:txBody>
          <a:bodyPr/>
          <a:lstStyle/>
          <a:p>
            <a:r>
              <a:rPr lang="en-US" sz="3200" dirty="0"/>
              <a:t>Two Of Many Preachers</a:t>
            </a:r>
            <a:br>
              <a:rPr lang="en-US" sz="3200" dirty="0"/>
            </a:br>
            <a:r>
              <a:rPr lang="en-US" sz="3200" dirty="0"/>
              <a:t>Who Made A Difference Early In Logan County In The Early Days Of The Restoration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53051"/>
            <a:ext cx="2819400" cy="3808209"/>
          </a:xfrm>
          <a:prstGeom prst="rect">
            <a:avLst/>
          </a:prstGeom>
        </p:spPr>
      </p:pic>
      <p:sp>
        <p:nvSpPr>
          <p:cNvPr id="7" name="TextBox 6"/>
          <p:cNvSpPr txBox="1"/>
          <p:nvPr/>
        </p:nvSpPr>
        <p:spPr>
          <a:xfrm>
            <a:off x="1319857" y="5532609"/>
            <a:ext cx="1856086" cy="646331"/>
          </a:xfrm>
          <a:prstGeom prst="rect">
            <a:avLst/>
          </a:prstGeom>
          <a:noFill/>
        </p:spPr>
        <p:txBody>
          <a:bodyPr wrap="none" rtlCol="0">
            <a:spAutoFit/>
          </a:bodyPr>
          <a:lstStyle/>
          <a:p>
            <a:pPr algn="ctr"/>
            <a:r>
              <a:rPr lang="en-US" i="1" dirty="0"/>
              <a:t>George W. </a:t>
            </a:r>
            <a:r>
              <a:rPr lang="en-US" i="1" dirty="0" err="1"/>
              <a:t>Elley</a:t>
            </a:r>
            <a:br>
              <a:rPr lang="en-US" i="1" dirty="0"/>
            </a:br>
            <a:r>
              <a:rPr lang="en-US" i="1" dirty="0"/>
              <a:t>1801-1884</a:t>
            </a:r>
            <a:endParaRPr lang="en-US" dirty="0"/>
          </a:p>
        </p:txBody>
      </p:sp>
      <p:sp>
        <p:nvSpPr>
          <p:cNvPr id="9" name="TextBox 8"/>
          <p:cNvSpPr txBox="1"/>
          <p:nvPr/>
        </p:nvSpPr>
        <p:spPr>
          <a:xfrm>
            <a:off x="5903170" y="5630336"/>
            <a:ext cx="1869230" cy="646331"/>
          </a:xfrm>
          <a:prstGeom prst="rect">
            <a:avLst/>
          </a:prstGeom>
          <a:noFill/>
        </p:spPr>
        <p:txBody>
          <a:bodyPr wrap="none" rtlCol="0">
            <a:spAutoFit/>
          </a:bodyPr>
          <a:lstStyle/>
          <a:p>
            <a:pPr algn="ctr"/>
            <a:r>
              <a:rPr lang="en-US" i="1" dirty="0"/>
              <a:t>John T. Johnson</a:t>
            </a:r>
            <a:br>
              <a:rPr lang="en-US" i="1" dirty="0"/>
            </a:br>
            <a:r>
              <a:rPr lang="en-US" i="1" dirty="0"/>
              <a:t>1788-1856</a:t>
            </a:r>
            <a:endParaRPr lang="en-US" dirty="0"/>
          </a:p>
        </p:txBody>
      </p:sp>
      <p:pic>
        <p:nvPicPr>
          <p:cNvPr id="13" name="Picture 12"/>
          <p:cNvPicPr>
            <a:picLocks noChangeAspect="1"/>
          </p:cNvPicPr>
          <p:nvPr/>
        </p:nvPicPr>
        <p:blipFill>
          <a:blip r:embed="rId3"/>
          <a:stretch>
            <a:fillRect/>
          </a:stretch>
        </p:blipFill>
        <p:spPr>
          <a:xfrm>
            <a:off x="5371321" y="1676400"/>
            <a:ext cx="2844800" cy="3961509"/>
          </a:xfrm>
          <a:prstGeom prst="rect">
            <a:avLst/>
          </a:prstGeom>
        </p:spPr>
      </p:pic>
    </p:spTree>
    <p:extLst>
      <p:ext uri="{BB962C8B-B14F-4D97-AF65-F5344CB8AC3E}">
        <p14:creationId xmlns:p14="http://schemas.microsoft.com/office/powerpoint/2010/main" val="1502421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1000" y="457200"/>
          <a:ext cx="5108575" cy="5867400"/>
        </p:xfrm>
        <a:graphic>
          <a:graphicData uri="http://schemas.openxmlformats.org/presentationml/2006/ole">
            <mc:AlternateContent xmlns:mc="http://schemas.openxmlformats.org/markup-compatibility/2006">
              <mc:Choice xmlns:v="urn:schemas-microsoft-com:vml" Requires="v">
                <p:oleObj spid="_x0000_s7231" name="Photo Editor Photo" r:id="rId3" imgW="14771429" imgH="16961905" progId="MSPhotoEd.3">
                  <p:embed/>
                </p:oleObj>
              </mc:Choice>
              <mc:Fallback>
                <p:oleObj name="Photo Editor Photo" r:id="rId3" imgW="14771429" imgH="1696190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51085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1" name="Text Box 3"/>
          <p:cNvSpPr txBox="1">
            <a:spLocks noChangeArrowheads="1"/>
          </p:cNvSpPr>
          <p:nvPr/>
        </p:nvSpPr>
        <p:spPr bwMode="auto">
          <a:xfrm>
            <a:off x="5486400" y="457200"/>
            <a:ext cx="3581400"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800">
                <a:latin typeface="Tahoma" charset="0"/>
              </a:rPr>
              <a:t>Jesus Taught:</a:t>
            </a:r>
          </a:p>
          <a:p>
            <a:pPr>
              <a:spcBef>
                <a:spcPct val="50000"/>
              </a:spcBef>
            </a:pPr>
            <a:r>
              <a:rPr lang="en-US" altLang="x-none" sz="2800">
                <a:latin typeface="Tahoma" charset="0"/>
              </a:rPr>
              <a:t>Mark 9:1 – Some Standing Here Will Not Taste Death Before The Kingdom Comes</a:t>
            </a:r>
          </a:p>
          <a:p>
            <a:pPr>
              <a:spcBef>
                <a:spcPct val="50000"/>
              </a:spcBef>
            </a:pPr>
            <a:r>
              <a:rPr lang="en-US" altLang="x-none" sz="2800">
                <a:latin typeface="Tahoma" charset="0"/>
              </a:rPr>
              <a:t>Matthew 16:13-19 – “Upon This Rock I Will Build My </a:t>
            </a:r>
            <a:r>
              <a:rPr lang="en-US" altLang="x-none" sz="2800" u="sng">
                <a:latin typeface="Tahoma" charset="0"/>
              </a:rPr>
              <a:t>Church </a:t>
            </a:r>
            <a:r>
              <a:rPr lang="en-US" altLang="x-none" sz="2800">
                <a:latin typeface="Tahoma" charset="0"/>
              </a:rPr>
              <a:t>. . . And I Will Give Unto You The Keys Of The </a:t>
            </a:r>
            <a:r>
              <a:rPr lang="en-US" altLang="x-none" sz="2800" u="sng">
                <a:latin typeface="Tahoma" charset="0"/>
              </a:rPr>
              <a:t>Kingdom</a:t>
            </a:r>
            <a:r>
              <a:rPr lang="en-US" altLang="x-none" sz="2800">
                <a:latin typeface="Tahoma" charset="0"/>
              </a:rPr>
              <a:t> Of Heaven”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169"/>
            <a:ext cx="8229600" cy="1143000"/>
          </a:xfrm>
        </p:spPr>
        <p:txBody>
          <a:bodyPr/>
          <a:lstStyle/>
          <a:p>
            <a:r>
              <a:rPr lang="en-US" dirty="0"/>
              <a:t>1842 </a:t>
            </a:r>
            <a:r>
              <a:rPr lang="mr-IN" dirty="0"/>
              <a:t>–</a:t>
            </a:r>
            <a:r>
              <a:rPr lang="en-US" dirty="0"/>
              <a:t> News Sent To </a:t>
            </a:r>
            <a:br>
              <a:rPr lang="en-US" dirty="0"/>
            </a:br>
            <a:r>
              <a:rPr lang="en-US" dirty="0"/>
              <a:t>Alexander Campbell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2" r="-72" b="67870"/>
          <a:stretch/>
        </p:blipFill>
        <p:spPr>
          <a:xfrm>
            <a:off x="-19878" y="1676400"/>
            <a:ext cx="9144000" cy="5181600"/>
          </a:xfrm>
        </p:spPr>
      </p:pic>
      <p:sp>
        <p:nvSpPr>
          <p:cNvPr id="5" name="TextBox 4"/>
          <p:cNvSpPr txBox="1"/>
          <p:nvPr/>
        </p:nvSpPr>
        <p:spPr>
          <a:xfrm>
            <a:off x="-6626" y="2769195"/>
            <a:ext cx="3566104" cy="369332"/>
          </a:xfrm>
          <a:prstGeom prst="rect">
            <a:avLst/>
          </a:prstGeom>
          <a:noFill/>
        </p:spPr>
        <p:txBody>
          <a:bodyPr wrap="none" rtlCol="0">
            <a:spAutoFit/>
          </a:bodyPr>
          <a:lstStyle/>
          <a:p>
            <a:r>
              <a:rPr lang="en-US" i="1" dirty="0"/>
              <a:t>Millennial Harbinger</a:t>
            </a:r>
            <a:r>
              <a:rPr lang="en-US" dirty="0"/>
              <a:t>,  Nov. 1842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219200" cy="1646793"/>
          </a:xfrm>
          <a:prstGeom prst="rect">
            <a:avLst/>
          </a:prstGeom>
        </p:spPr>
      </p:pic>
      <p:sp>
        <p:nvSpPr>
          <p:cNvPr id="7" name="TextBox 6"/>
          <p:cNvSpPr txBox="1"/>
          <p:nvPr/>
        </p:nvSpPr>
        <p:spPr>
          <a:xfrm>
            <a:off x="-6626" y="1659296"/>
            <a:ext cx="1856086" cy="369332"/>
          </a:xfrm>
          <a:prstGeom prst="rect">
            <a:avLst/>
          </a:prstGeom>
          <a:noFill/>
        </p:spPr>
        <p:txBody>
          <a:bodyPr wrap="none" rtlCol="0">
            <a:spAutoFit/>
          </a:bodyPr>
          <a:lstStyle/>
          <a:p>
            <a:r>
              <a:rPr lang="en-US" i="1" dirty="0"/>
              <a:t>George W. </a:t>
            </a:r>
            <a:r>
              <a:rPr lang="en-US" i="1" dirty="0" err="1"/>
              <a:t>Elley</a:t>
            </a:r>
            <a:endParaRPr lang="en-US" dirty="0"/>
          </a:p>
        </p:txBody>
      </p:sp>
      <p:sp>
        <p:nvSpPr>
          <p:cNvPr id="9" name="TextBox 8"/>
          <p:cNvSpPr txBox="1"/>
          <p:nvPr/>
        </p:nvSpPr>
        <p:spPr>
          <a:xfrm>
            <a:off x="6881842" y="1626195"/>
            <a:ext cx="2262158" cy="369332"/>
          </a:xfrm>
          <a:prstGeom prst="rect">
            <a:avLst/>
          </a:prstGeom>
          <a:noFill/>
        </p:spPr>
        <p:txBody>
          <a:bodyPr wrap="none" rtlCol="0">
            <a:spAutoFit/>
          </a:bodyPr>
          <a:lstStyle/>
          <a:p>
            <a:r>
              <a:rPr lang="en-US" i="1"/>
              <a:t>Alexander Campbell</a:t>
            </a:r>
            <a:endParaRPr lang="en-US" dirty="0"/>
          </a:p>
        </p:txBody>
      </p:sp>
      <p:pic>
        <p:nvPicPr>
          <p:cNvPr id="10" name="Picture 9"/>
          <p:cNvPicPr>
            <a:picLocks noChangeAspect="1"/>
          </p:cNvPicPr>
          <p:nvPr/>
        </p:nvPicPr>
        <p:blipFill>
          <a:blip r:embed="rId4"/>
          <a:stretch>
            <a:fillRect/>
          </a:stretch>
        </p:blipFill>
        <p:spPr>
          <a:xfrm>
            <a:off x="7391400" y="76200"/>
            <a:ext cx="1277405" cy="1526429"/>
          </a:xfrm>
          <a:prstGeom prst="rect">
            <a:avLst/>
          </a:prstGeom>
        </p:spPr>
      </p:pic>
      <p:sp>
        <p:nvSpPr>
          <p:cNvPr id="11" name="TextBox 10"/>
          <p:cNvSpPr txBox="1"/>
          <p:nvPr/>
        </p:nvSpPr>
        <p:spPr>
          <a:xfrm>
            <a:off x="304800" y="4419600"/>
            <a:ext cx="8077200" cy="914400"/>
          </a:xfrm>
          <a:prstGeom prst="rect">
            <a:avLst/>
          </a:prstGeom>
          <a:noFill/>
          <a:ln w="25400">
            <a:solidFill>
              <a:schemeClr val="accent2"/>
            </a:solidFill>
          </a:ln>
        </p:spPr>
        <p:txBody>
          <a:bodyPr wrap="square" rtlCol="0">
            <a:spAutoFit/>
          </a:bodyPr>
          <a:lstStyle/>
          <a:p>
            <a:endParaRPr lang="en-US"/>
          </a:p>
        </p:txBody>
      </p:sp>
    </p:spTree>
    <p:extLst>
      <p:ext uri="{BB962C8B-B14F-4D97-AF65-F5344CB8AC3E}">
        <p14:creationId xmlns:p14="http://schemas.microsoft.com/office/powerpoint/2010/main" val="8714718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169"/>
            <a:ext cx="8229600" cy="1143000"/>
          </a:xfrm>
        </p:spPr>
        <p:txBody>
          <a:bodyPr/>
          <a:lstStyle/>
          <a:p>
            <a:r>
              <a:rPr lang="en-US" dirty="0"/>
              <a:t>1842 </a:t>
            </a:r>
            <a:r>
              <a:rPr lang="mr-IN" dirty="0"/>
              <a:t>–</a:t>
            </a:r>
            <a:r>
              <a:rPr lang="en-US" dirty="0"/>
              <a:t> News Sent To </a:t>
            </a:r>
            <a:br>
              <a:rPr lang="en-US" dirty="0"/>
            </a:br>
            <a:r>
              <a:rPr lang="en-US" dirty="0"/>
              <a:t>Alexander Campbell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9" t="47621" r="109" b="22511"/>
          <a:stretch/>
        </p:blipFill>
        <p:spPr>
          <a:xfrm>
            <a:off x="-19878" y="2041130"/>
            <a:ext cx="9144000" cy="4816869"/>
          </a:xfrm>
        </p:spPr>
      </p:pic>
      <p:sp>
        <p:nvSpPr>
          <p:cNvPr id="5" name="TextBox 4"/>
          <p:cNvSpPr txBox="1"/>
          <p:nvPr/>
        </p:nvSpPr>
        <p:spPr>
          <a:xfrm>
            <a:off x="5102701" y="6537002"/>
            <a:ext cx="3566104" cy="369332"/>
          </a:xfrm>
          <a:prstGeom prst="rect">
            <a:avLst/>
          </a:prstGeom>
          <a:noFill/>
        </p:spPr>
        <p:txBody>
          <a:bodyPr wrap="none" rtlCol="0">
            <a:spAutoFit/>
          </a:bodyPr>
          <a:lstStyle/>
          <a:p>
            <a:r>
              <a:rPr lang="en-US" i="1" dirty="0"/>
              <a:t>Millennial Harbinger</a:t>
            </a:r>
            <a:r>
              <a:rPr lang="en-US" dirty="0"/>
              <a:t>,  Nov. 1842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219200" cy="1646793"/>
          </a:xfrm>
          <a:prstGeom prst="rect">
            <a:avLst/>
          </a:prstGeom>
        </p:spPr>
      </p:pic>
      <p:sp>
        <p:nvSpPr>
          <p:cNvPr id="7" name="TextBox 6"/>
          <p:cNvSpPr txBox="1"/>
          <p:nvPr/>
        </p:nvSpPr>
        <p:spPr>
          <a:xfrm>
            <a:off x="-6626" y="1659296"/>
            <a:ext cx="1856086" cy="369332"/>
          </a:xfrm>
          <a:prstGeom prst="rect">
            <a:avLst/>
          </a:prstGeom>
          <a:noFill/>
        </p:spPr>
        <p:txBody>
          <a:bodyPr wrap="none" rtlCol="0">
            <a:spAutoFit/>
          </a:bodyPr>
          <a:lstStyle/>
          <a:p>
            <a:r>
              <a:rPr lang="en-US" i="1" dirty="0"/>
              <a:t>George W. </a:t>
            </a:r>
            <a:r>
              <a:rPr lang="en-US" i="1" dirty="0" err="1"/>
              <a:t>Elley</a:t>
            </a:r>
            <a:endParaRPr lang="en-US" dirty="0"/>
          </a:p>
        </p:txBody>
      </p:sp>
      <p:sp>
        <p:nvSpPr>
          <p:cNvPr id="9" name="TextBox 8"/>
          <p:cNvSpPr txBox="1"/>
          <p:nvPr/>
        </p:nvSpPr>
        <p:spPr>
          <a:xfrm>
            <a:off x="6881842" y="1626195"/>
            <a:ext cx="2262158" cy="369332"/>
          </a:xfrm>
          <a:prstGeom prst="rect">
            <a:avLst/>
          </a:prstGeom>
          <a:noFill/>
        </p:spPr>
        <p:txBody>
          <a:bodyPr wrap="none" rtlCol="0">
            <a:spAutoFit/>
          </a:bodyPr>
          <a:lstStyle/>
          <a:p>
            <a:r>
              <a:rPr lang="en-US" i="1"/>
              <a:t>Alexander Campbell</a:t>
            </a:r>
            <a:endParaRPr lang="en-US" dirty="0"/>
          </a:p>
        </p:txBody>
      </p:sp>
      <p:pic>
        <p:nvPicPr>
          <p:cNvPr id="10" name="Picture 9"/>
          <p:cNvPicPr>
            <a:picLocks noChangeAspect="1"/>
          </p:cNvPicPr>
          <p:nvPr/>
        </p:nvPicPr>
        <p:blipFill>
          <a:blip r:embed="rId4"/>
          <a:stretch>
            <a:fillRect/>
          </a:stretch>
        </p:blipFill>
        <p:spPr>
          <a:xfrm>
            <a:off x="7391400" y="76200"/>
            <a:ext cx="1277405" cy="1526429"/>
          </a:xfrm>
          <a:prstGeom prst="rect">
            <a:avLst/>
          </a:prstGeom>
        </p:spPr>
      </p:pic>
      <p:sp>
        <p:nvSpPr>
          <p:cNvPr id="11" name="TextBox 10"/>
          <p:cNvSpPr txBox="1"/>
          <p:nvPr/>
        </p:nvSpPr>
        <p:spPr>
          <a:xfrm>
            <a:off x="304801" y="4038600"/>
            <a:ext cx="8229600" cy="1905000"/>
          </a:xfrm>
          <a:prstGeom prst="rect">
            <a:avLst/>
          </a:prstGeom>
          <a:noFill/>
          <a:ln w="25400">
            <a:solidFill>
              <a:schemeClr val="accent2"/>
            </a:solidFill>
          </a:ln>
        </p:spPr>
        <p:txBody>
          <a:bodyPr wrap="square" rtlCol="0">
            <a:spAutoFit/>
          </a:bodyPr>
          <a:lstStyle/>
          <a:p>
            <a:endParaRPr lang="en-US"/>
          </a:p>
        </p:txBody>
      </p:sp>
    </p:spTree>
    <p:extLst>
      <p:ext uri="{BB962C8B-B14F-4D97-AF65-F5344CB8AC3E}">
        <p14:creationId xmlns:p14="http://schemas.microsoft.com/office/powerpoint/2010/main" val="5041226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28891" b="16976"/>
          <a:stretch/>
        </p:blipFill>
        <p:spPr>
          <a:xfrm>
            <a:off x="238342" y="2028628"/>
            <a:ext cx="8720340" cy="4372172"/>
          </a:xfrm>
        </p:spPr>
      </p:pic>
      <p:sp>
        <p:nvSpPr>
          <p:cNvPr id="2" name="Title 1"/>
          <p:cNvSpPr>
            <a:spLocks noGrp="1"/>
          </p:cNvSpPr>
          <p:nvPr>
            <p:ph type="title"/>
          </p:nvPr>
        </p:nvSpPr>
        <p:spPr>
          <a:xfrm>
            <a:off x="304800" y="197169"/>
            <a:ext cx="8229600" cy="1143000"/>
          </a:xfrm>
        </p:spPr>
        <p:txBody>
          <a:bodyPr/>
          <a:lstStyle/>
          <a:p>
            <a:r>
              <a:rPr lang="en-US" dirty="0"/>
              <a:t>1842 </a:t>
            </a:r>
            <a:r>
              <a:rPr lang="mr-IN" dirty="0"/>
              <a:t>–</a:t>
            </a:r>
            <a:r>
              <a:rPr lang="en-US" dirty="0"/>
              <a:t> News Sent To </a:t>
            </a:r>
            <a:br>
              <a:rPr lang="en-US" dirty="0"/>
            </a:br>
            <a:r>
              <a:rPr lang="en-US" dirty="0"/>
              <a:t>Alexander Campbell</a:t>
            </a:r>
          </a:p>
        </p:txBody>
      </p:sp>
      <p:sp>
        <p:nvSpPr>
          <p:cNvPr id="5" name="TextBox 4"/>
          <p:cNvSpPr txBox="1"/>
          <p:nvPr/>
        </p:nvSpPr>
        <p:spPr>
          <a:xfrm>
            <a:off x="5102701" y="6537002"/>
            <a:ext cx="3566104" cy="369332"/>
          </a:xfrm>
          <a:prstGeom prst="rect">
            <a:avLst/>
          </a:prstGeom>
          <a:noFill/>
        </p:spPr>
        <p:txBody>
          <a:bodyPr wrap="none" rtlCol="0">
            <a:spAutoFit/>
          </a:bodyPr>
          <a:lstStyle/>
          <a:p>
            <a:r>
              <a:rPr lang="en-US" i="1" dirty="0"/>
              <a:t>Millennial Harbinger</a:t>
            </a:r>
            <a:r>
              <a:rPr lang="en-US" dirty="0"/>
              <a:t>,  Nov. 1842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219200" cy="1646793"/>
          </a:xfrm>
          <a:prstGeom prst="rect">
            <a:avLst/>
          </a:prstGeom>
        </p:spPr>
      </p:pic>
      <p:sp>
        <p:nvSpPr>
          <p:cNvPr id="7" name="TextBox 6"/>
          <p:cNvSpPr txBox="1"/>
          <p:nvPr/>
        </p:nvSpPr>
        <p:spPr>
          <a:xfrm>
            <a:off x="-6626" y="1659296"/>
            <a:ext cx="1856086" cy="369332"/>
          </a:xfrm>
          <a:prstGeom prst="rect">
            <a:avLst/>
          </a:prstGeom>
          <a:noFill/>
        </p:spPr>
        <p:txBody>
          <a:bodyPr wrap="none" rtlCol="0">
            <a:spAutoFit/>
          </a:bodyPr>
          <a:lstStyle/>
          <a:p>
            <a:r>
              <a:rPr lang="en-US" i="1" dirty="0"/>
              <a:t>George W. </a:t>
            </a:r>
            <a:r>
              <a:rPr lang="en-US" i="1" dirty="0" err="1"/>
              <a:t>Elley</a:t>
            </a:r>
            <a:endParaRPr lang="en-US" dirty="0"/>
          </a:p>
        </p:txBody>
      </p:sp>
      <p:sp>
        <p:nvSpPr>
          <p:cNvPr id="9" name="TextBox 8"/>
          <p:cNvSpPr txBox="1"/>
          <p:nvPr/>
        </p:nvSpPr>
        <p:spPr>
          <a:xfrm>
            <a:off x="6881842" y="1626195"/>
            <a:ext cx="2262158" cy="369332"/>
          </a:xfrm>
          <a:prstGeom prst="rect">
            <a:avLst/>
          </a:prstGeom>
          <a:noFill/>
        </p:spPr>
        <p:txBody>
          <a:bodyPr wrap="none" rtlCol="0">
            <a:spAutoFit/>
          </a:bodyPr>
          <a:lstStyle/>
          <a:p>
            <a:r>
              <a:rPr lang="en-US" i="1"/>
              <a:t>Alexander Campbell</a:t>
            </a:r>
            <a:endParaRPr lang="en-US" dirty="0"/>
          </a:p>
        </p:txBody>
      </p:sp>
      <p:pic>
        <p:nvPicPr>
          <p:cNvPr id="10" name="Picture 9"/>
          <p:cNvPicPr>
            <a:picLocks noChangeAspect="1"/>
          </p:cNvPicPr>
          <p:nvPr/>
        </p:nvPicPr>
        <p:blipFill>
          <a:blip r:embed="rId4"/>
          <a:stretch>
            <a:fillRect/>
          </a:stretch>
        </p:blipFill>
        <p:spPr>
          <a:xfrm>
            <a:off x="7391400" y="76200"/>
            <a:ext cx="1277405" cy="1526429"/>
          </a:xfrm>
          <a:prstGeom prst="rect">
            <a:avLst/>
          </a:prstGeom>
        </p:spPr>
      </p:pic>
      <p:sp>
        <p:nvSpPr>
          <p:cNvPr id="11" name="TextBox 10"/>
          <p:cNvSpPr txBox="1"/>
          <p:nvPr/>
        </p:nvSpPr>
        <p:spPr>
          <a:xfrm>
            <a:off x="398996" y="3505200"/>
            <a:ext cx="8269810" cy="1066800"/>
          </a:xfrm>
          <a:prstGeom prst="rect">
            <a:avLst/>
          </a:prstGeom>
          <a:noFill/>
          <a:ln w="25400">
            <a:solidFill>
              <a:schemeClr val="accent2"/>
            </a:solidFill>
          </a:ln>
        </p:spPr>
        <p:txBody>
          <a:bodyPr wrap="square" rtlCol="0">
            <a:spAutoFit/>
          </a:bodyPr>
          <a:lstStyle/>
          <a:p>
            <a:endParaRPr lang="en-US"/>
          </a:p>
        </p:txBody>
      </p:sp>
    </p:spTree>
    <p:extLst>
      <p:ext uri="{BB962C8B-B14F-4D97-AF65-F5344CB8AC3E}">
        <p14:creationId xmlns:p14="http://schemas.microsoft.com/office/powerpoint/2010/main" val="11414972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169"/>
            <a:ext cx="7086600" cy="1143000"/>
          </a:xfrm>
        </p:spPr>
        <p:txBody>
          <a:bodyPr/>
          <a:lstStyle/>
          <a:p>
            <a:r>
              <a:rPr lang="en-US" sz="3600" dirty="0"/>
              <a:t>What Logan County Brethren </a:t>
            </a:r>
            <a:br>
              <a:rPr lang="en-US" sz="3600" dirty="0"/>
            </a:br>
            <a:r>
              <a:rPr lang="en-US" sz="3600" dirty="0"/>
              <a:t>Looked For In A Preacher</a:t>
            </a:r>
          </a:p>
        </p:txBody>
      </p:sp>
      <p:sp>
        <p:nvSpPr>
          <p:cNvPr id="5" name="TextBox 4"/>
          <p:cNvSpPr txBox="1"/>
          <p:nvPr/>
        </p:nvSpPr>
        <p:spPr>
          <a:xfrm>
            <a:off x="5102701" y="6537002"/>
            <a:ext cx="3450560" cy="369332"/>
          </a:xfrm>
          <a:prstGeom prst="rect">
            <a:avLst/>
          </a:prstGeom>
          <a:noFill/>
        </p:spPr>
        <p:txBody>
          <a:bodyPr wrap="none" rtlCol="0">
            <a:spAutoFit/>
          </a:bodyPr>
          <a:lstStyle/>
          <a:p>
            <a:r>
              <a:rPr lang="en-US" i="1" dirty="0"/>
              <a:t>Millennial Harbinger</a:t>
            </a:r>
            <a:r>
              <a:rPr lang="en-US" dirty="0"/>
              <a:t>,  Nov. 1858</a:t>
            </a:r>
          </a:p>
        </p:txBody>
      </p:sp>
      <p:sp>
        <p:nvSpPr>
          <p:cNvPr id="9" name="TextBox 8"/>
          <p:cNvSpPr txBox="1"/>
          <p:nvPr/>
        </p:nvSpPr>
        <p:spPr>
          <a:xfrm>
            <a:off x="6881842" y="1626195"/>
            <a:ext cx="2262158" cy="369332"/>
          </a:xfrm>
          <a:prstGeom prst="rect">
            <a:avLst/>
          </a:prstGeom>
          <a:noFill/>
        </p:spPr>
        <p:txBody>
          <a:bodyPr wrap="none" rtlCol="0">
            <a:spAutoFit/>
          </a:bodyPr>
          <a:lstStyle/>
          <a:p>
            <a:r>
              <a:rPr lang="en-US" i="1"/>
              <a:t>Alexander Campbell</a:t>
            </a:r>
            <a:endParaRPr lang="en-US" dirty="0"/>
          </a:p>
        </p:txBody>
      </p:sp>
      <p:pic>
        <p:nvPicPr>
          <p:cNvPr id="10" name="Picture 9"/>
          <p:cNvPicPr>
            <a:picLocks noChangeAspect="1"/>
          </p:cNvPicPr>
          <p:nvPr/>
        </p:nvPicPr>
        <p:blipFill>
          <a:blip r:embed="rId2"/>
          <a:stretch>
            <a:fillRect/>
          </a:stretch>
        </p:blipFill>
        <p:spPr>
          <a:xfrm>
            <a:off x="7391400" y="76200"/>
            <a:ext cx="1277405" cy="1526429"/>
          </a:xfrm>
          <a:prstGeom prst="rect">
            <a:avLst/>
          </a:prstGeom>
        </p:spPr>
      </p:pic>
      <p:sp>
        <p:nvSpPr>
          <p:cNvPr id="11" name="TextBox 10"/>
          <p:cNvSpPr txBox="1"/>
          <p:nvPr/>
        </p:nvSpPr>
        <p:spPr>
          <a:xfrm>
            <a:off x="398995" y="3505200"/>
            <a:ext cx="8364005" cy="685800"/>
          </a:xfrm>
          <a:prstGeom prst="rect">
            <a:avLst/>
          </a:prstGeom>
          <a:noFill/>
          <a:ln w="25400">
            <a:solidFill>
              <a:schemeClr val="accent2"/>
            </a:solidFill>
          </a:ln>
        </p:spPr>
        <p:txBody>
          <a:bodyPr wrap="square" rtlCol="0">
            <a:spAutoFit/>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98" t="49033" r="98" b="28513"/>
          <a:stretch/>
        </p:blipFill>
        <p:spPr>
          <a:xfrm>
            <a:off x="8997" y="2507730"/>
            <a:ext cx="9144000" cy="3733800"/>
          </a:xfrm>
        </p:spPr>
      </p:pic>
    </p:spTree>
    <p:extLst>
      <p:ext uri="{BB962C8B-B14F-4D97-AF65-F5344CB8AC3E}">
        <p14:creationId xmlns:p14="http://schemas.microsoft.com/office/powerpoint/2010/main" val="1354189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169"/>
            <a:ext cx="8229600" cy="1143000"/>
          </a:xfrm>
        </p:spPr>
        <p:txBody>
          <a:bodyPr/>
          <a:lstStyle/>
          <a:p>
            <a:r>
              <a:rPr lang="en-US" sz="3600" dirty="0"/>
              <a:t>William E. Mobley</a:t>
            </a:r>
            <a:br>
              <a:rPr lang="en-US" sz="3600" dirty="0"/>
            </a:br>
            <a:r>
              <a:rPr lang="en-US" sz="2800" dirty="0"/>
              <a:t>1824-1911</a:t>
            </a:r>
            <a:endParaRPr lang="en-US" sz="3600" dirty="0"/>
          </a:p>
        </p:txBody>
      </p:sp>
      <p:sp>
        <p:nvSpPr>
          <p:cNvPr id="5" name="TextBox 4"/>
          <p:cNvSpPr txBox="1"/>
          <p:nvPr/>
        </p:nvSpPr>
        <p:spPr>
          <a:xfrm>
            <a:off x="5102701" y="6537002"/>
            <a:ext cx="3450560" cy="369332"/>
          </a:xfrm>
          <a:prstGeom prst="rect">
            <a:avLst/>
          </a:prstGeom>
          <a:noFill/>
        </p:spPr>
        <p:txBody>
          <a:bodyPr wrap="none" rtlCol="0">
            <a:spAutoFit/>
          </a:bodyPr>
          <a:lstStyle/>
          <a:p>
            <a:r>
              <a:rPr lang="en-US" i="1" dirty="0"/>
              <a:t>Millennial Harbinger</a:t>
            </a:r>
            <a:r>
              <a:rPr lang="en-US" dirty="0"/>
              <a:t>,  Nov. 1858</a:t>
            </a:r>
          </a:p>
        </p:txBody>
      </p:sp>
      <p:sp>
        <p:nvSpPr>
          <p:cNvPr id="7" name="TextBox 6"/>
          <p:cNvSpPr txBox="1"/>
          <p:nvPr/>
        </p:nvSpPr>
        <p:spPr>
          <a:xfrm>
            <a:off x="150179" y="1735496"/>
            <a:ext cx="1484189" cy="369332"/>
          </a:xfrm>
          <a:prstGeom prst="rect">
            <a:avLst/>
          </a:prstGeom>
          <a:noFill/>
        </p:spPr>
        <p:txBody>
          <a:bodyPr wrap="none" rtlCol="0">
            <a:spAutoFit/>
          </a:bodyPr>
          <a:lstStyle/>
          <a:p>
            <a:r>
              <a:rPr lang="en-US" i="1" dirty="0"/>
              <a:t>W.E. Mobley</a:t>
            </a:r>
            <a:endParaRPr lang="en-US" dirty="0"/>
          </a:p>
        </p:txBody>
      </p:sp>
      <p:sp>
        <p:nvSpPr>
          <p:cNvPr id="9" name="TextBox 8"/>
          <p:cNvSpPr txBox="1"/>
          <p:nvPr/>
        </p:nvSpPr>
        <p:spPr>
          <a:xfrm>
            <a:off x="6881842" y="1764268"/>
            <a:ext cx="2262158" cy="369332"/>
          </a:xfrm>
          <a:prstGeom prst="rect">
            <a:avLst/>
          </a:prstGeom>
          <a:noFill/>
        </p:spPr>
        <p:txBody>
          <a:bodyPr wrap="none" rtlCol="0">
            <a:spAutoFit/>
          </a:bodyPr>
          <a:lstStyle/>
          <a:p>
            <a:r>
              <a:rPr lang="en-US" i="1"/>
              <a:t>Alexander Campbell</a:t>
            </a:r>
            <a:endParaRPr lang="en-US" dirty="0"/>
          </a:p>
        </p:txBody>
      </p:sp>
      <p:pic>
        <p:nvPicPr>
          <p:cNvPr id="10" name="Picture 9"/>
          <p:cNvPicPr>
            <a:picLocks noChangeAspect="1"/>
          </p:cNvPicPr>
          <p:nvPr/>
        </p:nvPicPr>
        <p:blipFill>
          <a:blip r:embed="rId2"/>
          <a:stretch>
            <a:fillRect/>
          </a:stretch>
        </p:blipFill>
        <p:spPr>
          <a:xfrm>
            <a:off x="7272343" y="0"/>
            <a:ext cx="1490657" cy="1781254"/>
          </a:xfrm>
          <a:prstGeom prst="rect">
            <a:avLst/>
          </a:prstGeom>
        </p:spPr>
      </p:pic>
      <p:sp>
        <p:nvSpPr>
          <p:cNvPr id="11" name="TextBox 10"/>
          <p:cNvSpPr txBox="1"/>
          <p:nvPr/>
        </p:nvSpPr>
        <p:spPr>
          <a:xfrm>
            <a:off x="398995" y="3505200"/>
            <a:ext cx="8364005" cy="685800"/>
          </a:xfrm>
          <a:prstGeom prst="rect">
            <a:avLst/>
          </a:prstGeom>
          <a:noFill/>
          <a:ln w="25400">
            <a:solidFill>
              <a:schemeClr val="accent2"/>
            </a:solidFill>
          </a:ln>
        </p:spPr>
        <p:txBody>
          <a:bodyPr wrap="square" rtlCol="0">
            <a:spAutoFit/>
          </a:bodyPr>
          <a:lstStyle/>
          <a:p>
            <a:endParaRPr lang="en-US"/>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t="2014" b="70168"/>
          <a:stretch/>
        </p:blipFill>
        <p:spPr>
          <a:xfrm>
            <a:off x="0" y="2390854"/>
            <a:ext cx="9144000" cy="4467146"/>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56" y="44852"/>
            <a:ext cx="1558235" cy="2108200"/>
          </a:xfrm>
          <a:prstGeom prst="rect">
            <a:avLst/>
          </a:prstGeom>
        </p:spPr>
      </p:pic>
      <p:sp>
        <p:nvSpPr>
          <p:cNvPr id="13" name="TextBox 12"/>
          <p:cNvSpPr txBox="1"/>
          <p:nvPr/>
        </p:nvSpPr>
        <p:spPr>
          <a:xfrm>
            <a:off x="228601" y="2933916"/>
            <a:ext cx="8534399" cy="1790484"/>
          </a:xfrm>
          <a:prstGeom prst="rect">
            <a:avLst/>
          </a:prstGeom>
          <a:noFill/>
          <a:ln w="25400">
            <a:solidFill>
              <a:schemeClr val="accent2"/>
            </a:solidFill>
          </a:ln>
        </p:spPr>
        <p:txBody>
          <a:bodyPr wrap="square" rtlCol="0">
            <a:spAutoFit/>
          </a:bodyPr>
          <a:lstStyle/>
          <a:p>
            <a:endParaRPr lang="en-US"/>
          </a:p>
        </p:txBody>
      </p:sp>
      <p:sp>
        <p:nvSpPr>
          <p:cNvPr id="14" name="TextBox 13"/>
          <p:cNvSpPr txBox="1"/>
          <p:nvPr/>
        </p:nvSpPr>
        <p:spPr>
          <a:xfrm>
            <a:off x="2148151" y="2021522"/>
            <a:ext cx="4865691" cy="369332"/>
          </a:xfrm>
          <a:prstGeom prst="rect">
            <a:avLst/>
          </a:prstGeom>
          <a:noFill/>
        </p:spPr>
        <p:txBody>
          <a:bodyPr wrap="none" rtlCol="0">
            <a:spAutoFit/>
          </a:bodyPr>
          <a:lstStyle/>
          <a:p>
            <a:r>
              <a:rPr lang="en-US" dirty="0"/>
              <a:t>Millennial Harbinger, December, 1852, p.716</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11985"/>
          <a:stretch/>
        </p:blipFill>
        <p:spPr>
          <a:xfrm>
            <a:off x="0" y="4973453"/>
            <a:ext cx="9144000" cy="1884547"/>
          </a:xfrm>
          <a:prstGeom prst="rect">
            <a:avLst/>
          </a:prstGeom>
        </p:spPr>
      </p:pic>
      <p:sp>
        <p:nvSpPr>
          <p:cNvPr id="16" name="TextBox 15"/>
          <p:cNvSpPr txBox="1"/>
          <p:nvPr/>
        </p:nvSpPr>
        <p:spPr>
          <a:xfrm>
            <a:off x="2209800" y="6248400"/>
            <a:ext cx="4318490" cy="369332"/>
          </a:xfrm>
          <a:prstGeom prst="rect">
            <a:avLst/>
          </a:prstGeom>
          <a:noFill/>
        </p:spPr>
        <p:txBody>
          <a:bodyPr wrap="none" rtlCol="0">
            <a:spAutoFit/>
          </a:bodyPr>
          <a:lstStyle/>
          <a:p>
            <a:r>
              <a:rPr lang="en-US" dirty="0"/>
              <a:t>Millennial Harbinger, Nov. 6, 1866, p.711</a:t>
            </a:r>
          </a:p>
        </p:txBody>
      </p:sp>
    </p:spTree>
    <p:extLst>
      <p:ext uri="{BB962C8B-B14F-4D97-AF65-F5344CB8AC3E}">
        <p14:creationId xmlns:p14="http://schemas.microsoft.com/office/powerpoint/2010/main" val="19683742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169"/>
            <a:ext cx="8229600" cy="1143000"/>
          </a:xfrm>
        </p:spPr>
        <p:txBody>
          <a:bodyPr/>
          <a:lstStyle/>
          <a:p>
            <a:r>
              <a:rPr lang="en-US" sz="3600" dirty="0"/>
              <a:t>William E. Mobley</a:t>
            </a:r>
            <a:br>
              <a:rPr lang="en-US" sz="3600" dirty="0"/>
            </a:br>
            <a:r>
              <a:rPr lang="en-US" sz="2800" dirty="0"/>
              <a:t>1824-1911</a:t>
            </a:r>
            <a:endParaRPr lang="en-US" sz="3600" dirty="0"/>
          </a:p>
        </p:txBody>
      </p:sp>
      <p:sp>
        <p:nvSpPr>
          <p:cNvPr id="7" name="TextBox 6"/>
          <p:cNvSpPr txBox="1"/>
          <p:nvPr/>
        </p:nvSpPr>
        <p:spPr>
          <a:xfrm>
            <a:off x="150179" y="1735496"/>
            <a:ext cx="1484189" cy="369332"/>
          </a:xfrm>
          <a:prstGeom prst="rect">
            <a:avLst/>
          </a:prstGeom>
          <a:noFill/>
        </p:spPr>
        <p:txBody>
          <a:bodyPr wrap="none" rtlCol="0">
            <a:spAutoFit/>
          </a:bodyPr>
          <a:lstStyle/>
          <a:p>
            <a:r>
              <a:rPr lang="en-US" i="1" dirty="0"/>
              <a:t>W.E. Mobley</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79" y="820753"/>
            <a:ext cx="3177188" cy="42985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680" y="1800972"/>
            <a:ext cx="5192743" cy="4656261"/>
          </a:xfrm>
          <a:prstGeom prst="rect">
            <a:avLst/>
          </a:prstGeom>
        </p:spPr>
      </p:pic>
      <p:sp>
        <p:nvSpPr>
          <p:cNvPr id="4" name="TextBox 3">
            <a:extLst>
              <a:ext uri="{FF2B5EF4-FFF2-40B4-BE49-F238E27FC236}">
                <a16:creationId xmlns:a16="http://schemas.microsoft.com/office/drawing/2014/main" id="{CDBBF0AB-5799-FD4E-8A0B-87F337ADD834}"/>
              </a:ext>
            </a:extLst>
          </p:cNvPr>
          <p:cNvSpPr txBox="1"/>
          <p:nvPr/>
        </p:nvSpPr>
        <p:spPr>
          <a:xfrm>
            <a:off x="5875272" y="6400800"/>
            <a:ext cx="3040128" cy="369332"/>
          </a:xfrm>
          <a:prstGeom prst="rect">
            <a:avLst/>
          </a:prstGeom>
          <a:noFill/>
        </p:spPr>
        <p:txBody>
          <a:bodyPr wrap="none" rtlCol="0">
            <a:spAutoFit/>
          </a:bodyPr>
          <a:lstStyle/>
          <a:p>
            <a:r>
              <a:rPr lang="en-US" dirty="0"/>
              <a:t>Glenwood Cemetery, Elkton</a:t>
            </a:r>
          </a:p>
        </p:txBody>
      </p:sp>
    </p:spTree>
    <p:extLst>
      <p:ext uri="{BB962C8B-B14F-4D97-AF65-F5344CB8AC3E}">
        <p14:creationId xmlns:p14="http://schemas.microsoft.com/office/powerpoint/2010/main" val="16845903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7913-C82D-9D42-A70A-5DDE133017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D442C1-F988-C846-8FD1-724F1BF808AE}"/>
              </a:ext>
            </a:extLst>
          </p:cNvPr>
          <p:cNvPicPr>
            <a:picLocks noGrp="1" noChangeAspect="1"/>
          </p:cNvPicPr>
          <p:nvPr>
            <p:ph idx="1"/>
          </p:nvPr>
        </p:nvPicPr>
        <p:blipFill>
          <a:blip r:embed="rId2"/>
          <a:stretch>
            <a:fillRect/>
          </a:stretch>
        </p:blipFill>
        <p:spPr>
          <a:xfrm>
            <a:off x="2438400" y="30480"/>
            <a:ext cx="4114800" cy="6727373"/>
          </a:xfrm>
        </p:spPr>
      </p:pic>
    </p:spTree>
    <p:extLst>
      <p:ext uri="{BB962C8B-B14F-4D97-AF65-F5344CB8AC3E}">
        <p14:creationId xmlns:p14="http://schemas.microsoft.com/office/powerpoint/2010/main" val="8657446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0A88-A233-944F-A35D-E037EBAA8F2F}"/>
              </a:ext>
            </a:extLst>
          </p:cNvPr>
          <p:cNvSpPr>
            <a:spLocks noGrp="1"/>
          </p:cNvSpPr>
          <p:nvPr>
            <p:ph type="title"/>
          </p:nvPr>
        </p:nvSpPr>
        <p:spPr>
          <a:xfrm>
            <a:off x="457200" y="5257800"/>
            <a:ext cx="8229600" cy="1143000"/>
          </a:xfrm>
        </p:spPr>
        <p:txBody>
          <a:bodyPr/>
          <a:lstStyle/>
          <a:p>
            <a:r>
              <a:rPr lang="en-US" sz="3200" dirty="0"/>
              <a:t>The work at Schochoh – 1869</a:t>
            </a:r>
          </a:p>
        </p:txBody>
      </p:sp>
      <p:pic>
        <p:nvPicPr>
          <p:cNvPr id="4" name="Picture 3">
            <a:extLst>
              <a:ext uri="{FF2B5EF4-FFF2-40B4-BE49-F238E27FC236}">
                <a16:creationId xmlns:a16="http://schemas.microsoft.com/office/drawing/2014/main" id="{DD292974-87A6-A84B-AFF2-5A87FA795D17}"/>
              </a:ext>
            </a:extLst>
          </p:cNvPr>
          <p:cNvPicPr>
            <a:picLocks noChangeAspect="1"/>
          </p:cNvPicPr>
          <p:nvPr/>
        </p:nvPicPr>
        <p:blipFill>
          <a:blip r:embed="rId2"/>
          <a:stretch>
            <a:fillRect/>
          </a:stretch>
        </p:blipFill>
        <p:spPr>
          <a:xfrm>
            <a:off x="914400" y="56924"/>
            <a:ext cx="7315200" cy="4896076"/>
          </a:xfrm>
          <a:prstGeom prst="rect">
            <a:avLst/>
          </a:prstGeom>
        </p:spPr>
      </p:pic>
    </p:spTree>
    <p:extLst>
      <p:ext uri="{BB962C8B-B14F-4D97-AF65-F5344CB8AC3E}">
        <p14:creationId xmlns:p14="http://schemas.microsoft.com/office/powerpoint/2010/main" val="17257016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36D4-8FA8-FF4F-A223-3232B298ED00}"/>
              </a:ext>
            </a:extLst>
          </p:cNvPr>
          <p:cNvSpPr>
            <a:spLocks noGrp="1"/>
          </p:cNvSpPr>
          <p:nvPr>
            <p:ph type="title"/>
          </p:nvPr>
        </p:nvSpPr>
        <p:spPr/>
        <p:txBody>
          <a:bodyPr/>
          <a:lstStyle/>
          <a:p>
            <a:r>
              <a:rPr lang="en-US" dirty="0"/>
              <a:t>Old Antioch &amp; New Antioch</a:t>
            </a:r>
          </a:p>
        </p:txBody>
      </p:sp>
      <p:sp>
        <p:nvSpPr>
          <p:cNvPr id="3" name="Content Placeholder 2">
            <a:extLst>
              <a:ext uri="{FF2B5EF4-FFF2-40B4-BE49-F238E27FC236}">
                <a16:creationId xmlns:a16="http://schemas.microsoft.com/office/drawing/2014/main" id="{3DC7264C-4AD2-1441-BA6B-E1ADB377D7A2}"/>
              </a:ext>
            </a:extLst>
          </p:cNvPr>
          <p:cNvSpPr>
            <a:spLocks noGrp="1"/>
          </p:cNvSpPr>
          <p:nvPr>
            <p:ph idx="1"/>
          </p:nvPr>
        </p:nvSpPr>
        <p:spPr>
          <a:xfrm>
            <a:off x="457200" y="1447800"/>
            <a:ext cx="8229600" cy="5257800"/>
          </a:xfrm>
        </p:spPr>
        <p:txBody>
          <a:bodyPr/>
          <a:lstStyle/>
          <a:p>
            <a:r>
              <a:rPr lang="en-US" dirty="0"/>
              <a:t>Oral history indicates that a Baptist church was converted in the establishment of the congregation. 20 members left Berea to assist. – 1870 (Turner, p.15) </a:t>
            </a:r>
          </a:p>
          <a:p>
            <a:r>
              <a:rPr lang="en-US" dirty="0"/>
              <a:t>1896 – the land is sold and new property, different (present) location, was built. It was called New Antioch after this. The deed of the new building indicates why. (Turner, p.17)</a:t>
            </a:r>
          </a:p>
          <a:p>
            <a:r>
              <a:rPr lang="en-US" dirty="0"/>
              <a:t>Today called Schochoh Church of Christ</a:t>
            </a:r>
          </a:p>
          <a:p>
            <a:endParaRPr lang="en-US" dirty="0"/>
          </a:p>
        </p:txBody>
      </p:sp>
    </p:spTree>
    <p:extLst>
      <p:ext uri="{BB962C8B-B14F-4D97-AF65-F5344CB8AC3E}">
        <p14:creationId xmlns:p14="http://schemas.microsoft.com/office/powerpoint/2010/main" val="346137721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4539574" y="6492040"/>
            <a:ext cx="4343946" cy="369332"/>
          </a:xfrm>
          <a:prstGeom prst="rect">
            <a:avLst/>
          </a:prstGeom>
          <a:noFill/>
        </p:spPr>
        <p:txBody>
          <a:bodyPr wrap="none" rtlCol="0">
            <a:spAutoFit/>
          </a:bodyPr>
          <a:lstStyle/>
          <a:p>
            <a:r>
              <a:rPr lang="en-US" i="1" dirty="0"/>
              <a:t>Gospel Advocate</a:t>
            </a:r>
            <a:r>
              <a:rPr lang="en-US" dirty="0"/>
              <a:t>, November 1881, p710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528" y="2764074"/>
            <a:ext cx="5829300" cy="1689100"/>
          </a:xfrm>
          <a:prstGeom prst="rect">
            <a:avLst/>
          </a:prstGeom>
        </p:spPr>
      </p:pic>
      <p:sp>
        <p:nvSpPr>
          <p:cNvPr id="9" name="Title 8"/>
          <p:cNvSpPr>
            <a:spLocks noGrp="1"/>
          </p:cNvSpPr>
          <p:nvPr>
            <p:ph type="title"/>
          </p:nvPr>
        </p:nvSpPr>
        <p:spPr/>
        <p:txBody>
          <a:bodyPr/>
          <a:lstStyle/>
          <a:p>
            <a:r>
              <a:rPr lang="en-US" dirty="0"/>
              <a: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4318000"/>
            <a:ext cx="5791200" cy="1854200"/>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9544" t="421" r="10744" b="12862"/>
          <a:stretch/>
        </p:blipFill>
        <p:spPr>
          <a:xfrm>
            <a:off x="47004" y="762000"/>
            <a:ext cx="3109391" cy="4510199"/>
          </a:xfrm>
          <a:prstGeom prst="rect">
            <a:avLst/>
          </a:prstGeom>
        </p:spPr>
      </p:pic>
      <p:sp>
        <p:nvSpPr>
          <p:cNvPr id="15" name="Rectangle 14"/>
          <p:cNvSpPr/>
          <p:nvPr/>
        </p:nvSpPr>
        <p:spPr>
          <a:xfrm>
            <a:off x="409959" y="5261860"/>
            <a:ext cx="2209800" cy="1477328"/>
          </a:xfrm>
          <a:prstGeom prst="rect">
            <a:avLst/>
          </a:prstGeom>
        </p:spPr>
        <p:txBody>
          <a:bodyPr wrap="square">
            <a:spAutoFit/>
          </a:bodyPr>
          <a:lstStyle/>
          <a:p>
            <a:pPr algn="ctr"/>
            <a:r>
              <a:rPr lang="en-US" b="0" i="0" dirty="0">
                <a:solidFill>
                  <a:srgbClr val="333333"/>
                </a:solidFill>
                <a:effectLst/>
                <a:latin typeface="Tahoma" charset="0"/>
              </a:rPr>
              <a:t>Dr. J.P. McClendon</a:t>
            </a:r>
            <a:br>
              <a:rPr lang="en-US" b="0" i="0" dirty="0">
                <a:solidFill>
                  <a:srgbClr val="333333"/>
                </a:solidFill>
                <a:effectLst/>
                <a:latin typeface="Tahoma" charset="0"/>
              </a:rPr>
            </a:br>
            <a:r>
              <a:rPr lang="en-US" b="0" i="0" dirty="0">
                <a:solidFill>
                  <a:srgbClr val="333333"/>
                </a:solidFill>
                <a:effectLst/>
                <a:latin typeface="Tahoma" charset="0"/>
              </a:rPr>
              <a:t>1827-1915</a:t>
            </a:r>
            <a:br>
              <a:rPr lang="en-US" dirty="0">
                <a:solidFill>
                  <a:srgbClr val="333333"/>
                </a:solidFill>
                <a:latin typeface="Tahoma" charset="0"/>
              </a:rPr>
            </a:br>
            <a:r>
              <a:rPr lang="en-US" dirty="0">
                <a:solidFill>
                  <a:srgbClr val="333333"/>
                </a:solidFill>
                <a:latin typeface="Tahoma" charset="0"/>
              </a:rPr>
              <a:t>New Hope Baptist church cemetery </a:t>
            </a:r>
            <a:br>
              <a:rPr lang="en-US" dirty="0">
                <a:solidFill>
                  <a:srgbClr val="333333"/>
                </a:solidFill>
                <a:latin typeface="Tahoma" charset="0"/>
              </a:rPr>
            </a:br>
            <a:r>
              <a:rPr lang="en-US" dirty="0">
                <a:solidFill>
                  <a:srgbClr val="333333"/>
                </a:solidFill>
                <a:latin typeface="Tahoma" charset="0"/>
              </a:rPr>
              <a:t>east of </a:t>
            </a:r>
            <a:r>
              <a:rPr lang="en-US" dirty="0" err="1">
                <a:solidFill>
                  <a:srgbClr val="333333"/>
                </a:solidFill>
                <a:latin typeface="Tahoma" charset="0"/>
              </a:rPr>
              <a:t>Adairville</a:t>
            </a:r>
            <a:endParaRPr lang="en-US" b="0" i="0" dirty="0">
              <a:solidFill>
                <a:srgbClr val="333333"/>
              </a:solidFill>
              <a:effectLst/>
              <a:latin typeface="Tahoma" charset="0"/>
            </a:endParaRPr>
          </a:p>
        </p:txBody>
      </p:sp>
      <p:pic>
        <p:nvPicPr>
          <p:cNvPr id="4" name="Picture 3">
            <a:extLst>
              <a:ext uri="{FF2B5EF4-FFF2-40B4-BE49-F238E27FC236}">
                <a16:creationId xmlns:a16="http://schemas.microsoft.com/office/drawing/2014/main" id="{092C809E-FEBB-DC45-B259-0135A067F39E}"/>
              </a:ext>
            </a:extLst>
          </p:cNvPr>
          <p:cNvPicPr>
            <a:picLocks noChangeAspect="1"/>
          </p:cNvPicPr>
          <p:nvPr/>
        </p:nvPicPr>
        <p:blipFill>
          <a:blip r:embed="rId6"/>
          <a:stretch>
            <a:fillRect/>
          </a:stretch>
        </p:blipFill>
        <p:spPr>
          <a:xfrm>
            <a:off x="2590423" y="98835"/>
            <a:ext cx="2046649" cy="2802868"/>
          </a:xfrm>
          <a:prstGeom prst="rect">
            <a:avLst/>
          </a:prstGeom>
        </p:spPr>
      </p:pic>
      <p:sp>
        <p:nvSpPr>
          <p:cNvPr id="13" name="Rectangle 12">
            <a:extLst>
              <a:ext uri="{FF2B5EF4-FFF2-40B4-BE49-F238E27FC236}">
                <a16:creationId xmlns:a16="http://schemas.microsoft.com/office/drawing/2014/main" id="{1F419630-591D-D842-9572-385DE1E69DF3}"/>
              </a:ext>
            </a:extLst>
          </p:cNvPr>
          <p:cNvSpPr/>
          <p:nvPr/>
        </p:nvSpPr>
        <p:spPr>
          <a:xfrm>
            <a:off x="7180491" y="821754"/>
            <a:ext cx="2209800" cy="923330"/>
          </a:xfrm>
          <a:prstGeom prst="rect">
            <a:avLst/>
          </a:prstGeom>
        </p:spPr>
        <p:txBody>
          <a:bodyPr wrap="square">
            <a:spAutoFit/>
          </a:bodyPr>
          <a:lstStyle/>
          <a:p>
            <a:pPr algn="ctr"/>
            <a:r>
              <a:rPr lang="en-US" dirty="0">
                <a:solidFill>
                  <a:srgbClr val="333333"/>
                </a:solidFill>
                <a:latin typeface="Tahoma" charset="0"/>
              </a:rPr>
              <a:t>”Weeping” Joe Harding</a:t>
            </a:r>
            <a:br>
              <a:rPr lang="en-US" dirty="0">
                <a:solidFill>
                  <a:srgbClr val="333333"/>
                </a:solidFill>
                <a:latin typeface="Tahoma" charset="0"/>
              </a:rPr>
            </a:br>
            <a:r>
              <a:rPr lang="en-US" b="0" i="0" dirty="0">
                <a:solidFill>
                  <a:srgbClr val="333333"/>
                </a:solidFill>
                <a:effectLst/>
                <a:latin typeface="Tahoma" charset="0"/>
              </a:rPr>
              <a:t>1839-1915</a:t>
            </a:r>
            <a:endParaRPr lang="en-US" dirty="0"/>
          </a:p>
        </p:txBody>
      </p:sp>
      <p:pic>
        <p:nvPicPr>
          <p:cNvPr id="14" name="Picture 13">
            <a:extLst>
              <a:ext uri="{FF2B5EF4-FFF2-40B4-BE49-F238E27FC236}">
                <a16:creationId xmlns:a16="http://schemas.microsoft.com/office/drawing/2014/main" id="{A7498EAE-0F1F-984C-BF7B-A476C797768C}"/>
              </a:ext>
            </a:extLst>
          </p:cNvPr>
          <p:cNvPicPr>
            <a:picLocks noChangeAspect="1"/>
          </p:cNvPicPr>
          <p:nvPr/>
        </p:nvPicPr>
        <p:blipFill>
          <a:blip r:embed="rId7"/>
          <a:stretch>
            <a:fillRect/>
          </a:stretch>
        </p:blipFill>
        <p:spPr>
          <a:xfrm>
            <a:off x="5834431" y="13539"/>
            <a:ext cx="1655010" cy="2618126"/>
          </a:xfrm>
          <a:prstGeom prst="rect">
            <a:avLst/>
          </a:prstGeom>
        </p:spPr>
      </p:pic>
    </p:spTree>
    <p:extLst>
      <p:ext uri="{BB962C8B-B14F-4D97-AF65-F5344CB8AC3E}">
        <p14:creationId xmlns:p14="http://schemas.microsoft.com/office/powerpoint/2010/main" val="14259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a:solidFill>
                  <a:srgbClr val="808000"/>
                </a:solidFill>
                <a:latin typeface="Tahoma" charset="0"/>
              </a:rPr>
              <a:t>On That Day Of Pentecost</a:t>
            </a:r>
          </a:p>
        </p:txBody>
      </p:sp>
      <p:sp>
        <p:nvSpPr>
          <p:cNvPr id="8195" name="Rectangle 3"/>
          <p:cNvSpPr>
            <a:spLocks noGrp="1" noChangeArrowheads="1"/>
          </p:cNvSpPr>
          <p:nvPr>
            <p:ph type="body" idx="1"/>
          </p:nvPr>
        </p:nvSpPr>
        <p:spPr>
          <a:xfrm>
            <a:off x="1219200" y="1752600"/>
            <a:ext cx="7239000" cy="4419600"/>
          </a:xfrm>
        </p:spPr>
        <p:txBody>
          <a:bodyPr/>
          <a:lstStyle/>
          <a:p>
            <a:pPr>
              <a:lnSpc>
                <a:spcPct val="90000"/>
              </a:lnSpc>
            </a:pPr>
            <a:r>
              <a:rPr lang="en-US" altLang="x-none">
                <a:latin typeface="Tahoma" charset="0"/>
              </a:rPr>
              <a:t>Prophecy Fulfilled</a:t>
            </a:r>
          </a:p>
          <a:p>
            <a:pPr lvl="1">
              <a:lnSpc>
                <a:spcPct val="90000"/>
              </a:lnSpc>
            </a:pPr>
            <a:r>
              <a:rPr lang="en-US" altLang="x-none" sz="3200">
                <a:latin typeface="Tahoma" charset="0"/>
              </a:rPr>
              <a:t>vv.16-21 – Joel 2 – God’s Great And Notable Day</a:t>
            </a:r>
          </a:p>
          <a:p>
            <a:pPr lvl="1">
              <a:lnSpc>
                <a:spcPct val="90000"/>
              </a:lnSpc>
            </a:pPr>
            <a:r>
              <a:rPr lang="en-US" altLang="x-none" sz="3200">
                <a:latin typeface="Tahoma" charset="0"/>
              </a:rPr>
              <a:t>vv. 25-28 – Psalm 16:8-11 – David’s Prophecy</a:t>
            </a:r>
          </a:p>
          <a:p>
            <a:pPr>
              <a:lnSpc>
                <a:spcPct val="90000"/>
              </a:lnSpc>
            </a:pPr>
            <a:r>
              <a:rPr lang="en-US" altLang="x-none">
                <a:latin typeface="Tahoma" charset="0"/>
              </a:rPr>
              <a:t>Church Starts – v.38-40</a:t>
            </a:r>
          </a:p>
          <a:p>
            <a:pPr>
              <a:lnSpc>
                <a:spcPct val="90000"/>
              </a:lnSpc>
            </a:pPr>
            <a:r>
              <a:rPr lang="en-US" altLang="x-none">
                <a:latin typeface="Tahoma" charset="0"/>
              </a:rPr>
              <a:t>Kingdom Rule Begins Thru Apostles’ Binding Authority, cf. v.42-47 with Matthew 16:18,19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724072" y="629266"/>
            <a:ext cx="4939868" cy="1676603"/>
          </a:xfrm>
        </p:spPr>
        <p:txBody>
          <a:bodyPr>
            <a:normAutofit/>
          </a:bodyPr>
          <a:lstStyle/>
          <a:p>
            <a:r>
              <a:rPr lang="en-US" altLang="x-none" dirty="0"/>
              <a:t>While At PBC</a:t>
            </a:r>
          </a:p>
        </p:txBody>
      </p:sp>
      <p:sp>
        <p:nvSpPr>
          <p:cNvPr id="45059" name="Rectangle 3"/>
          <p:cNvSpPr>
            <a:spLocks noGrp="1" noChangeArrowheads="1"/>
          </p:cNvSpPr>
          <p:nvPr>
            <p:ph type="body" idx="1"/>
          </p:nvPr>
        </p:nvSpPr>
        <p:spPr>
          <a:xfrm>
            <a:off x="3124201" y="2133600"/>
            <a:ext cx="5539740" cy="3733800"/>
          </a:xfrm>
        </p:spPr>
        <p:txBody>
          <a:bodyPr>
            <a:normAutofit/>
          </a:bodyPr>
          <a:lstStyle/>
          <a:p>
            <a:pPr>
              <a:lnSpc>
                <a:spcPct val="90000"/>
              </a:lnSpc>
            </a:pPr>
            <a:r>
              <a:rPr lang="en-US" altLang="x-none" sz="2400" dirty="0"/>
              <a:t>His son-in-law, J.N. Armstrong joins the faculty of the school (the father of Harding University) </a:t>
            </a:r>
          </a:p>
          <a:p>
            <a:pPr>
              <a:lnSpc>
                <a:spcPct val="90000"/>
              </a:lnSpc>
            </a:pPr>
            <a:r>
              <a:rPr lang="en-US" altLang="x-none" sz="2400" dirty="0"/>
              <a:t>Students came from all over to attend the college.</a:t>
            </a:r>
          </a:p>
          <a:p>
            <a:r>
              <a:rPr lang="en-US" sz="2400" dirty="0"/>
              <a:t>J. </a:t>
            </a:r>
            <a:r>
              <a:rPr lang="en-US" sz="2400" dirty="0" err="1"/>
              <a:t>Pettey</a:t>
            </a:r>
            <a:r>
              <a:rPr lang="en-US" sz="2400" dirty="0"/>
              <a:t> Ezell, J. G. </a:t>
            </a:r>
            <a:r>
              <a:rPr lang="en-US" sz="2400" dirty="0" err="1"/>
              <a:t>Malphurs</a:t>
            </a:r>
            <a:r>
              <a:rPr lang="en-US" sz="2400" dirty="0"/>
              <a:t>, Coleman </a:t>
            </a:r>
            <a:r>
              <a:rPr lang="en-US" sz="2400" dirty="0" err="1"/>
              <a:t>Overby</a:t>
            </a:r>
            <a:r>
              <a:rPr lang="en-US" sz="2400" dirty="0"/>
              <a:t>, J. P. </a:t>
            </a:r>
            <a:r>
              <a:rPr lang="en-US" sz="2400" dirty="0" err="1"/>
              <a:t>Prevatt</a:t>
            </a:r>
            <a:r>
              <a:rPr lang="en-US" sz="2400" dirty="0"/>
              <a:t>, </a:t>
            </a:r>
          </a:p>
          <a:p>
            <a:r>
              <a:rPr lang="en-US" sz="2400" dirty="0"/>
              <a:t>The Hines Brothers: W. T. Hines, and J. H. Hines, &amp; Jacob L. Hines</a:t>
            </a:r>
          </a:p>
          <a:p>
            <a:pPr>
              <a:lnSpc>
                <a:spcPct val="90000"/>
              </a:lnSpc>
            </a:pPr>
            <a:endParaRPr lang="en-US" altLang="x-none" sz="2400" dirty="0"/>
          </a:p>
          <a:p>
            <a:pPr>
              <a:lnSpc>
                <a:spcPct val="90000"/>
              </a:lnSpc>
            </a:pPr>
            <a:endParaRPr lang="en-US" altLang="x-none" sz="1800" dirty="0"/>
          </a:p>
        </p:txBody>
      </p:sp>
      <p:sp>
        <p:nvSpPr>
          <p:cNvPr id="8" name="Rectangle 7"/>
          <p:cNvSpPr/>
          <p:nvPr/>
        </p:nvSpPr>
        <p:spPr>
          <a:xfrm>
            <a:off x="392216" y="4944070"/>
            <a:ext cx="2209800" cy="923330"/>
          </a:xfrm>
          <a:prstGeom prst="rect">
            <a:avLst/>
          </a:prstGeom>
        </p:spPr>
        <p:txBody>
          <a:bodyPr wrap="square">
            <a:spAutoFit/>
          </a:bodyPr>
          <a:lstStyle/>
          <a:p>
            <a:pPr algn="ctr"/>
            <a:r>
              <a:rPr lang="en-US" dirty="0">
                <a:solidFill>
                  <a:srgbClr val="333333"/>
                </a:solidFill>
                <a:latin typeface="Tahoma" charset="0"/>
              </a:rPr>
              <a:t>”Weeping” Joe Harding</a:t>
            </a:r>
            <a:br>
              <a:rPr lang="en-US" dirty="0">
                <a:solidFill>
                  <a:srgbClr val="333333"/>
                </a:solidFill>
                <a:latin typeface="Tahoma" charset="0"/>
              </a:rPr>
            </a:br>
            <a:r>
              <a:rPr lang="en-US" b="0" i="0" dirty="0">
                <a:solidFill>
                  <a:srgbClr val="333333"/>
                </a:solidFill>
                <a:effectLst/>
                <a:latin typeface="Tahoma" charset="0"/>
              </a:rPr>
              <a:t>1839-1915</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560842"/>
            <a:ext cx="6032500" cy="5791200"/>
          </a:xfrm>
          <a:prstGeom prst="rect">
            <a:avLst/>
          </a:prstGeom>
        </p:spPr>
      </p:pic>
      <p:sp>
        <p:nvSpPr>
          <p:cNvPr id="6" name="TextBox 5"/>
          <p:cNvSpPr txBox="1"/>
          <p:nvPr/>
        </p:nvSpPr>
        <p:spPr>
          <a:xfrm>
            <a:off x="4567819" y="6352042"/>
            <a:ext cx="4096121" cy="369332"/>
          </a:xfrm>
          <a:prstGeom prst="rect">
            <a:avLst/>
          </a:prstGeom>
          <a:noFill/>
        </p:spPr>
        <p:txBody>
          <a:bodyPr wrap="none" rtlCol="0">
            <a:spAutoFit/>
          </a:bodyPr>
          <a:lstStyle/>
          <a:p>
            <a:r>
              <a:rPr lang="en-US" i="1" dirty="0"/>
              <a:t>Gospel Advocate</a:t>
            </a:r>
            <a:r>
              <a:rPr lang="en-US" dirty="0"/>
              <a:t>, October 1884, p630</a:t>
            </a:r>
          </a:p>
        </p:txBody>
      </p:sp>
      <p:pic>
        <p:nvPicPr>
          <p:cNvPr id="5" name="Picture 4">
            <a:extLst>
              <a:ext uri="{FF2B5EF4-FFF2-40B4-BE49-F238E27FC236}">
                <a16:creationId xmlns:a16="http://schemas.microsoft.com/office/drawing/2014/main" id="{C744C6F9-5461-C04F-9A3F-640680A208AB}"/>
              </a:ext>
            </a:extLst>
          </p:cNvPr>
          <p:cNvPicPr>
            <a:picLocks noChangeAspect="1"/>
          </p:cNvPicPr>
          <p:nvPr/>
        </p:nvPicPr>
        <p:blipFill>
          <a:blip r:embed="rId3"/>
          <a:stretch>
            <a:fillRect/>
          </a:stretch>
        </p:blipFill>
        <p:spPr>
          <a:xfrm>
            <a:off x="392216" y="1066800"/>
            <a:ext cx="2432050" cy="3847357"/>
          </a:xfrm>
          <a:prstGeom prst="rect">
            <a:avLst/>
          </a:prstGeom>
        </p:spPr>
      </p:pic>
    </p:spTree>
    <p:extLst>
      <p:ext uri="{BB962C8B-B14F-4D97-AF65-F5344CB8AC3E}">
        <p14:creationId xmlns:p14="http://schemas.microsoft.com/office/powerpoint/2010/main" val="111612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262620-DB51-E44B-841B-0F8275D79A64}"/>
              </a:ext>
            </a:extLst>
          </p:cNvPr>
          <p:cNvPicPr>
            <a:picLocks noGrp="1" noChangeAspect="1"/>
          </p:cNvPicPr>
          <p:nvPr>
            <p:ph idx="1"/>
          </p:nvPr>
        </p:nvPicPr>
        <p:blipFill>
          <a:blip r:embed="rId2"/>
          <a:stretch>
            <a:fillRect/>
          </a:stretch>
        </p:blipFill>
        <p:spPr>
          <a:xfrm>
            <a:off x="1143000" y="1219200"/>
            <a:ext cx="7029870" cy="4525963"/>
          </a:xfrm>
        </p:spPr>
      </p:pic>
    </p:spTree>
    <p:extLst>
      <p:ext uri="{BB962C8B-B14F-4D97-AF65-F5344CB8AC3E}">
        <p14:creationId xmlns:p14="http://schemas.microsoft.com/office/powerpoint/2010/main" val="4212771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AC31-C516-C543-882E-5F3D361DA9F4}"/>
              </a:ext>
            </a:extLst>
          </p:cNvPr>
          <p:cNvSpPr>
            <a:spLocks noGrp="1"/>
          </p:cNvSpPr>
          <p:nvPr>
            <p:ph type="title"/>
          </p:nvPr>
        </p:nvSpPr>
        <p:spPr/>
        <p:txBody>
          <a:bodyPr/>
          <a:lstStyle/>
          <a:p>
            <a:r>
              <a:rPr lang="en-US" dirty="0"/>
              <a:t>When Did Bethany Begin?</a:t>
            </a:r>
          </a:p>
        </p:txBody>
      </p:sp>
      <p:sp>
        <p:nvSpPr>
          <p:cNvPr id="3" name="Content Placeholder 2">
            <a:extLst>
              <a:ext uri="{FF2B5EF4-FFF2-40B4-BE49-F238E27FC236}">
                <a16:creationId xmlns:a16="http://schemas.microsoft.com/office/drawing/2014/main" id="{43CDC1EE-4EB5-0540-BAE1-F4553D6196F6}"/>
              </a:ext>
            </a:extLst>
          </p:cNvPr>
          <p:cNvSpPr>
            <a:spLocks noGrp="1"/>
          </p:cNvSpPr>
          <p:nvPr>
            <p:ph idx="1"/>
          </p:nvPr>
        </p:nvSpPr>
        <p:spPr>
          <a:xfrm>
            <a:off x="152400" y="1295400"/>
            <a:ext cx="8763000" cy="5440362"/>
          </a:xfrm>
        </p:spPr>
        <p:txBody>
          <a:bodyPr/>
          <a:lstStyle/>
          <a:p>
            <a:r>
              <a:rPr lang="en-US" sz="2800" dirty="0"/>
              <a:t>Marie Turner dismisses the 1840 founding of Bethany mentioned by George W. </a:t>
            </a:r>
            <a:r>
              <a:rPr lang="en-US" sz="2800" dirty="0" err="1"/>
              <a:t>Elley</a:t>
            </a:r>
            <a:r>
              <a:rPr lang="en-US" sz="2800" dirty="0"/>
              <a:t> in Millennial Harbinger as being a different congregation. p.6</a:t>
            </a:r>
          </a:p>
          <a:p>
            <a:r>
              <a:rPr lang="en-US" sz="2800" dirty="0"/>
              <a:t>J.V. </a:t>
            </a:r>
            <a:r>
              <a:rPr lang="en-US" sz="2800" dirty="0" err="1"/>
              <a:t>Orndorff</a:t>
            </a:r>
            <a:r>
              <a:rPr lang="en-US" sz="2800" dirty="0"/>
              <a:t>, in his history of Berea Christian Church states that the William Boyd family moved to Olmstead community in 1870. </a:t>
            </a:r>
          </a:p>
          <a:p>
            <a:r>
              <a:rPr lang="en-US" sz="2800" dirty="0"/>
              <a:t>D.C. Dawson family moved to Bethany around 1874, but their name was still on the church roll at Antioch in 1896.</a:t>
            </a:r>
          </a:p>
          <a:p>
            <a:r>
              <a:rPr lang="en-US" sz="2800" dirty="0"/>
              <a:t>The earliest date of confirmation Marie Turner could find was from the deed on the Bethany property as being May 31, 1897</a:t>
            </a:r>
          </a:p>
        </p:txBody>
      </p:sp>
    </p:spTree>
    <p:extLst>
      <p:ext uri="{BB962C8B-B14F-4D97-AF65-F5344CB8AC3E}">
        <p14:creationId xmlns:p14="http://schemas.microsoft.com/office/powerpoint/2010/main" val="180337216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554" y="1675575"/>
            <a:ext cx="2650712" cy="3561734"/>
          </a:xfrm>
          <a:prstGeom prst="rect">
            <a:avLst/>
          </a:prstGeom>
        </p:spPr>
      </p:pic>
      <p:sp>
        <p:nvSpPr>
          <p:cNvPr id="8" name="Rectangle 7"/>
          <p:cNvSpPr/>
          <p:nvPr/>
        </p:nvSpPr>
        <p:spPr>
          <a:xfrm>
            <a:off x="196015" y="5148344"/>
            <a:ext cx="2209800" cy="646331"/>
          </a:xfrm>
          <a:prstGeom prst="rect">
            <a:avLst/>
          </a:prstGeom>
        </p:spPr>
        <p:txBody>
          <a:bodyPr wrap="square">
            <a:spAutoFit/>
          </a:bodyPr>
          <a:lstStyle/>
          <a:p>
            <a:pPr algn="ctr"/>
            <a:r>
              <a:rPr lang="en-US" b="0" i="0" dirty="0">
                <a:solidFill>
                  <a:srgbClr val="333333"/>
                </a:solidFill>
                <a:effectLst/>
                <a:latin typeface="Tahoma" charset="0"/>
              </a:rPr>
              <a:t>J.A. Harding</a:t>
            </a:r>
            <a:br>
              <a:rPr lang="en-US" b="0" i="0" dirty="0">
                <a:solidFill>
                  <a:srgbClr val="333333"/>
                </a:solidFill>
                <a:effectLst/>
                <a:latin typeface="Tahoma" charset="0"/>
              </a:rPr>
            </a:br>
            <a:r>
              <a:rPr lang="en-US" b="0" i="0" dirty="0">
                <a:solidFill>
                  <a:srgbClr val="333333"/>
                </a:solidFill>
                <a:effectLst/>
                <a:latin typeface="Tahoma" charset="0"/>
              </a:rPr>
              <a:t>1848-1922</a:t>
            </a:r>
            <a:endParaRPr lang="en-US" dirty="0"/>
          </a:p>
        </p:txBody>
      </p:sp>
      <p:sp>
        <p:nvSpPr>
          <p:cNvPr id="6" name="TextBox 5"/>
          <p:cNvSpPr txBox="1"/>
          <p:nvPr/>
        </p:nvSpPr>
        <p:spPr>
          <a:xfrm>
            <a:off x="4567819" y="6352042"/>
            <a:ext cx="4408066" cy="369332"/>
          </a:xfrm>
          <a:prstGeom prst="rect">
            <a:avLst/>
          </a:prstGeom>
          <a:noFill/>
        </p:spPr>
        <p:txBody>
          <a:bodyPr wrap="none" rtlCol="0">
            <a:spAutoFit/>
          </a:bodyPr>
          <a:lstStyle/>
          <a:p>
            <a:r>
              <a:rPr lang="en-US" i="1" dirty="0"/>
              <a:t>Gospel Advocate</a:t>
            </a:r>
            <a:r>
              <a:rPr lang="en-US" dirty="0"/>
              <a:t>, September 1896</a:t>
            </a:r>
            <a:r>
              <a:rPr lang="en-US"/>
              <a:t>, p584</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640" y="2590800"/>
            <a:ext cx="5575300" cy="2222500"/>
          </a:xfrm>
          <a:prstGeom prst="rect">
            <a:avLst/>
          </a:prstGeom>
        </p:spPr>
      </p:pic>
      <p:sp>
        <p:nvSpPr>
          <p:cNvPr id="7" name="Title 6"/>
          <p:cNvSpPr>
            <a:spLocks noGrp="1"/>
          </p:cNvSpPr>
          <p:nvPr>
            <p:ph type="title"/>
          </p:nvPr>
        </p:nvSpPr>
        <p:spPr/>
        <p:txBody>
          <a:bodyPr/>
          <a:lstStyle/>
          <a:p>
            <a:r>
              <a:rPr lang="en-US" dirty="0"/>
              <a:t>Earliest mention in the </a:t>
            </a:r>
            <a:r>
              <a:rPr lang="en-US" i="1" dirty="0"/>
              <a:t>GA</a:t>
            </a:r>
          </a:p>
        </p:txBody>
      </p:sp>
    </p:spTree>
    <p:extLst>
      <p:ext uri="{BB962C8B-B14F-4D97-AF65-F5344CB8AC3E}">
        <p14:creationId xmlns:p14="http://schemas.microsoft.com/office/powerpoint/2010/main" val="85979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Meetings At Bethany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532" y="1828800"/>
            <a:ext cx="5753100" cy="1536700"/>
          </a:xfrm>
        </p:spPr>
      </p:pic>
      <p:sp>
        <p:nvSpPr>
          <p:cNvPr id="5" name="TextBox 4"/>
          <p:cNvSpPr txBox="1"/>
          <p:nvPr/>
        </p:nvSpPr>
        <p:spPr>
          <a:xfrm>
            <a:off x="1094049" y="3407330"/>
            <a:ext cx="4100290" cy="369332"/>
          </a:xfrm>
          <a:prstGeom prst="rect">
            <a:avLst/>
          </a:prstGeom>
          <a:noFill/>
        </p:spPr>
        <p:txBody>
          <a:bodyPr wrap="none" rtlCol="0">
            <a:spAutoFit/>
          </a:bodyPr>
          <a:lstStyle/>
          <a:p>
            <a:r>
              <a:rPr lang="en-US" i="1" dirty="0"/>
              <a:t>Gospel Advocate</a:t>
            </a:r>
            <a:r>
              <a:rPr lang="en-US" dirty="0"/>
              <a:t>, October 1897, p648</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866" y="4038600"/>
            <a:ext cx="7404100" cy="2362200"/>
          </a:xfrm>
          <a:prstGeom prst="rect">
            <a:avLst/>
          </a:prstGeom>
        </p:spPr>
      </p:pic>
      <p:sp>
        <p:nvSpPr>
          <p:cNvPr id="7" name="TextBox 6"/>
          <p:cNvSpPr txBox="1"/>
          <p:nvPr/>
        </p:nvSpPr>
        <p:spPr>
          <a:xfrm>
            <a:off x="3505200" y="6396641"/>
            <a:ext cx="3984873" cy="369332"/>
          </a:xfrm>
          <a:prstGeom prst="rect">
            <a:avLst/>
          </a:prstGeom>
          <a:noFill/>
        </p:spPr>
        <p:txBody>
          <a:bodyPr wrap="none" rtlCol="0">
            <a:spAutoFit/>
          </a:bodyPr>
          <a:lstStyle/>
          <a:p>
            <a:r>
              <a:rPr lang="en-US" i="1" dirty="0"/>
              <a:t>Gospel Advocate</a:t>
            </a:r>
            <a:r>
              <a:rPr lang="en-US" dirty="0"/>
              <a:t>, March 1904, p133</a:t>
            </a:r>
          </a:p>
        </p:txBody>
      </p:sp>
      <p:pic>
        <p:nvPicPr>
          <p:cNvPr id="8" name="Picture 7"/>
          <p:cNvPicPr>
            <a:picLocks noChangeAspect="1"/>
          </p:cNvPicPr>
          <p:nvPr/>
        </p:nvPicPr>
        <p:blipFill>
          <a:blip r:embed="rId4"/>
          <a:stretch>
            <a:fillRect/>
          </a:stretch>
        </p:blipFill>
        <p:spPr>
          <a:xfrm>
            <a:off x="6776588" y="1295400"/>
            <a:ext cx="1605412" cy="2306806"/>
          </a:xfrm>
          <a:prstGeom prst="rect">
            <a:avLst/>
          </a:prstGeom>
        </p:spPr>
      </p:pic>
      <p:sp>
        <p:nvSpPr>
          <p:cNvPr id="10" name="Rectangle 9"/>
          <p:cNvSpPr/>
          <p:nvPr/>
        </p:nvSpPr>
        <p:spPr>
          <a:xfrm>
            <a:off x="6477000" y="3540978"/>
            <a:ext cx="2209800" cy="646331"/>
          </a:xfrm>
          <a:prstGeom prst="rect">
            <a:avLst/>
          </a:prstGeom>
        </p:spPr>
        <p:txBody>
          <a:bodyPr wrap="square">
            <a:spAutoFit/>
          </a:bodyPr>
          <a:lstStyle/>
          <a:p>
            <a:pPr algn="ctr"/>
            <a:r>
              <a:rPr lang="en-US" b="0" i="0" dirty="0">
                <a:solidFill>
                  <a:srgbClr val="333333"/>
                </a:solidFill>
                <a:effectLst/>
                <a:latin typeface="Tahoma" charset="0"/>
              </a:rPr>
              <a:t>F.B. </a:t>
            </a:r>
            <a:r>
              <a:rPr lang="en-US" b="0" i="0" dirty="0" err="1">
                <a:solidFill>
                  <a:srgbClr val="333333"/>
                </a:solidFill>
                <a:effectLst/>
                <a:latin typeface="Tahoma" charset="0"/>
              </a:rPr>
              <a:t>Srygley</a:t>
            </a:r>
            <a:br>
              <a:rPr lang="en-US" b="0" i="0" dirty="0">
                <a:solidFill>
                  <a:srgbClr val="333333"/>
                </a:solidFill>
                <a:effectLst/>
                <a:latin typeface="Tahoma" charset="0"/>
              </a:rPr>
            </a:br>
            <a:r>
              <a:rPr lang="en-US" b="0" i="0" dirty="0">
                <a:solidFill>
                  <a:srgbClr val="333333"/>
                </a:solidFill>
                <a:effectLst/>
                <a:latin typeface="Tahoma" charset="0"/>
              </a:rPr>
              <a:t>1859-1940</a:t>
            </a:r>
            <a:endParaRPr lang="en-US" dirty="0"/>
          </a:p>
        </p:txBody>
      </p:sp>
    </p:spTree>
    <p:extLst>
      <p:ext uri="{BB962C8B-B14F-4D97-AF65-F5344CB8AC3E}">
        <p14:creationId xmlns:p14="http://schemas.microsoft.com/office/powerpoint/2010/main" val="19724043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324600" y="1346360"/>
            <a:ext cx="2652026" cy="3530440"/>
          </a:xfrm>
          <a:prstGeom prst="rect">
            <a:avLst/>
          </a:prstGeom>
        </p:spPr>
      </p:pic>
      <p:sp>
        <p:nvSpPr>
          <p:cNvPr id="2" name="Title 1"/>
          <p:cNvSpPr>
            <a:spLocks noGrp="1"/>
          </p:cNvSpPr>
          <p:nvPr>
            <p:ph type="title"/>
          </p:nvPr>
        </p:nvSpPr>
        <p:spPr/>
        <p:txBody>
          <a:bodyPr/>
          <a:lstStyle/>
          <a:p>
            <a:r>
              <a:rPr lang="en-US" dirty="0"/>
              <a:t>Other Meetings At Bethany</a:t>
            </a:r>
          </a:p>
        </p:txBody>
      </p:sp>
      <p:sp>
        <p:nvSpPr>
          <p:cNvPr id="5" name="TextBox 4"/>
          <p:cNvSpPr txBox="1"/>
          <p:nvPr/>
        </p:nvSpPr>
        <p:spPr>
          <a:xfrm>
            <a:off x="1094049" y="3407330"/>
            <a:ext cx="4100290" cy="369332"/>
          </a:xfrm>
          <a:prstGeom prst="rect">
            <a:avLst/>
          </a:prstGeom>
          <a:noFill/>
        </p:spPr>
        <p:txBody>
          <a:bodyPr wrap="none" rtlCol="0">
            <a:spAutoFit/>
          </a:bodyPr>
          <a:lstStyle/>
          <a:p>
            <a:r>
              <a:rPr lang="en-US" i="1" dirty="0"/>
              <a:t>Gospel Advocate</a:t>
            </a:r>
            <a:r>
              <a:rPr lang="en-US" dirty="0"/>
              <a:t>, October 1897, p648</a:t>
            </a:r>
          </a:p>
        </p:txBody>
      </p:sp>
      <p:sp>
        <p:nvSpPr>
          <p:cNvPr id="7" name="TextBox 6"/>
          <p:cNvSpPr txBox="1"/>
          <p:nvPr/>
        </p:nvSpPr>
        <p:spPr>
          <a:xfrm>
            <a:off x="1981200" y="5457993"/>
            <a:ext cx="4100290" cy="369332"/>
          </a:xfrm>
          <a:prstGeom prst="rect">
            <a:avLst/>
          </a:prstGeom>
          <a:noFill/>
        </p:spPr>
        <p:txBody>
          <a:bodyPr wrap="none" rtlCol="0">
            <a:spAutoFit/>
          </a:bodyPr>
          <a:lstStyle/>
          <a:p>
            <a:r>
              <a:rPr lang="en-US" i="1" dirty="0"/>
              <a:t>Gospel Advocate</a:t>
            </a:r>
            <a:r>
              <a:rPr lang="en-US" dirty="0"/>
              <a:t>, October 1906, p661</a:t>
            </a:r>
          </a:p>
        </p:txBody>
      </p:sp>
      <p:sp>
        <p:nvSpPr>
          <p:cNvPr id="10" name="Rectangle 9"/>
          <p:cNvSpPr/>
          <p:nvPr/>
        </p:nvSpPr>
        <p:spPr>
          <a:xfrm>
            <a:off x="6364941" y="4876800"/>
            <a:ext cx="2209800" cy="646331"/>
          </a:xfrm>
          <a:prstGeom prst="rect">
            <a:avLst/>
          </a:prstGeom>
        </p:spPr>
        <p:txBody>
          <a:bodyPr wrap="square">
            <a:spAutoFit/>
          </a:bodyPr>
          <a:lstStyle/>
          <a:p>
            <a:pPr algn="ctr"/>
            <a:r>
              <a:rPr lang="en-US" b="0" i="0" dirty="0">
                <a:solidFill>
                  <a:srgbClr val="333333"/>
                </a:solidFill>
                <a:effectLst/>
                <a:latin typeface="Tahoma" charset="0"/>
              </a:rPr>
              <a:t>F.W. Smith</a:t>
            </a:r>
          </a:p>
          <a:p>
            <a:pPr algn="ctr"/>
            <a:r>
              <a:rPr lang="en-US" dirty="0">
                <a:solidFill>
                  <a:srgbClr val="333333"/>
                </a:solidFill>
                <a:latin typeface="Tahoma" charset="0"/>
              </a:rPr>
              <a:t>1858-1930</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70293"/>
            <a:ext cx="6007100" cy="3187700"/>
          </a:xfrm>
          <a:prstGeom prst="rect">
            <a:avLst/>
          </a:prstGeom>
        </p:spPr>
      </p:pic>
    </p:spTree>
    <p:extLst>
      <p:ext uri="{BB962C8B-B14F-4D97-AF65-F5344CB8AC3E}">
        <p14:creationId xmlns:p14="http://schemas.microsoft.com/office/powerpoint/2010/main" val="83540543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67DEF-F419-0C46-BEF7-D6B7E8FBA241}"/>
              </a:ext>
            </a:extLst>
          </p:cNvPr>
          <p:cNvPicPr>
            <a:picLocks noChangeAspect="1"/>
          </p:cNvPicPr>
          <p:nvPr/>
        </p:nvPicPr>
        <p:blipFill>
          <a:blip r:embed="rId2"/>
          <a:stretch>
            <a:fillRect/>
          </a:stretch>
        </p:blipFill>
        <p:spPr>
          <a:xfrm>
            <a:off x="214662" y="1423734"/>
            <a:ext cx="6011894" cy="4814167"/>
          </a:xfrm>
          <a:prstGeom prst="rect">
            <a:avLst/>
          </a:prstGeom>
        </p:spPr>
      </p:pic>
      <p:pic>
        <p:nvPicPr>
          <p:cNvPr id="3" name="Picture 2">
            <a:extLst>
              <a:ext uri="{FF2B5EF4-FFF2-40B4-BE49-F238E27FC236}">
                <a16:creationId xmlns:a16="http://schemas.microsoft.com/office/drawing/2014/main" id="{5063D5A6-0532-FD44-95D9-5EA6F772F2AE}"/>
              </a:ext>
            </a:extLst>
          </p:cNvPr>
          <p:cNvPicPr>
            <a:picLocks noChangeAspect="1"/>
          </p:cNvPicPr>
          <p:nvPr/>
        </p:nvPicPr>
        <p:blipFill>
          <a:blip r:embed="rId3"/>
          <a:stretch>
            <a:fillRect/>
          </a:stretch>
        </p:blipFill>
        <p:spPr>
          <a:xfrm>
            <a:off x="6235700" y="1365785"/>
            <a:ext cx="2854027" cy="4083090"/>
          </a:xfrm>
          <a:prstGeom prst="rect">
            <a:avLst/>
          </a:prstGeom>
        </p:spPr>
      </p:pic>
      <p:sp>
        <p:nvSpPr>
          <p:cNvPr id="2" name="Title 1"/>
          <p:cNvSpPr>
            <a:spLocks noGrp="1"/>
          </p:cNvSpPr>
          <p:nvPr>
            <p:ph type="title"/>
          </p:nvPr>
        </p:nvSpPr>
        <p:spPr/>
        <p:txBody>
          <a:bodyPr/>
          <a:lstStyle/>
          <a:p>
            <a:r>
              <a:rPr lang="en-US" dirty="0"/>
              <a:t>Other Meetings At Bethany</a:t>
            </a:r>
          </a:p>
        </p:txBody>
      </p:sp>
      <p:sp>
        <p:nvSpPr>
          <p:cNvPr id="7" name="TextBox 6"/>
          <p:cNvSpPr txBox="1"/>
          <p:nvPr/>
        </p:nvSpPr>
        <p:spPr>
          <a:xfrm>
            <a:off x="1905000" y="6150490"/>
            <a:ext cx="3728393" cy="369332"/>
          </a:xfrm>
          <a:prstGeom prst="rect">
            <a:avLst/>
          </a:prstGeom>
          <a:noFill/>
        </p:spPr>
        <p:txBody>
          <a:bodyPr wrap="none" rtlCol="0">
            <a:spAutoFit/>
          </a:bodyPr>
          <a:lstStyle/>
          <a:p>
            <a:r>
              <a:rPr lang="en-US" i="1" dirty="0"/>
              <a:t>Gospel Advocate</a:t>
            </a:r>
            <a:r>
              <a:rPr lang="en-US" dirty="0"/>
              <a:t>, April 1915, p389</a:t>
            </a:r>
          </a:p>
        </p:txBody>
      </p:sp>
      <p:sp>
        <p:nvSpPr>
          <p:cNvPr id="10" name="Rectangle 9"/>
          <p:cNvSpPr/>
          <p:nvPr/>
        </p:nvSpPr>
        <p:spPr>
          <a:xfrm>
            <a:off x="6548589" y="5504159"/>
            <a:ext cx="2209800" cy="646331"/>
          </a:xfrm>
          <a:prstGeom prst="rect">
            <a:avLst/>
          </a:prstGeom>
        </p:spPr>
        <p:txBody>
          <a:bodyPr wrap="square">
            <a:spAutoFit/>
          </a:bodyPr>
          <a:lstStyle/>
          <a:p>
            <a:pPr algn="ctr"/>
            <a:r>
              <a:rPr lang="en-US" b="0" i="0" dirty="0">
                <a:solidFill>
                  <a:srgbClr val="333333"/>
                </a:solidFill>
                <a:effectLst/>
                <a:latin typeface="Tahoma" charset="0"/>
              </a:rPr>
              <a:t>J.C. </a:t>
            </a:r>
            <a:r>
              <a:rPr lang="en-US" b="0" i="0" dirty="0" err="1">
                <a:solidFill>
                  <a:srgbClr val="333333"/>
                </a:solidFill>
                <a:effectLst/>
                <a:latin typeface="Tahoma" charset="0"/>
              </a:rPr>
              <a:t>McQuiddy</a:t>
            </a:r>
            <a:endParaRPr lang="en-US" b="0" i="0" dirty="0">
              <a:solidFill>
                <a:srgbClr val="333333"/>
              </a:solidFill>
              <a:effectLst/>
              <a:latin typeface="Tahoma" charset="0"/>
            </a:endParaRPr>
          </a:p>
          <a:p>
            <a:pPr algn="ctr"/>
            <a:r>
              <a:rPr lang="en-US" dirty="0">
                <a:solidFill>
                  <a:srgbClr val="333333"/>
                </a:solidFill>
                <a:latin typeface="Tahoma" charset="0"/>
              </a:rPr>
              <a:t>1858-1924</a:t>
            </a:r>
            <a:endParaRPr lang="en-US" dirty="0"/>
          </a:p>
        </p:txBody>
      </p:sp>
    </p:spTree>
    <p:extLst>
      <p:ext uri="{BB962C8B-B14F-4D97-AF65-F5344CB8AC3E}">
        <p14:creationId xmlns:p14="http://schemas.microsoft.com/office/powerpoint/2010/main" val="5007677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NTS127A"/>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609600" y="0"/>
            <a:ext cx="7924800" cy="6854825"/>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ChangeArrowheads="1"/>
          </p:cNvSpPr>
          <p:nvPr/>
        </p:nvSpPr>
        <p:spPr bwMode="auto">
          <a:xfrm>
            <a:off x="6096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x-none" sz="4400">
                <a:latin typeface="Tahoma" charset="0"/>
              </a:rPr>
              <a:t>Problems In The Church Required Letters</a:t>
            </a:r>
          </a:p>
        </p:txBody>
      </p:sp>
      <p:sp>
        <p:nvSpPr>
          <p:cNvPr id="6148" name="Rectangle 4"/>
          <p:cNvSpPr>
            <a:spLocks noChangeArrowheads="1"/>
          </p:cNvSpPr>
          <p:nvPr/>
        </p:nvSpPr>
        <p:spPr bwMode="auto">
          <a:xfrm>
            <a:off x="457200" y="1752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90000"/>
              </a:lnSpc>
              <a:spcBef>
                <a:spcPct val="20000"/>
              </a:spcBef>
              <a:buFont typeface="Wingdings" charset="2"/>
              <a:buChar char="Ø"/>
            </a:pPr>
            <a:r>
              <a:rPr lang="en-US" altLang="x-none" sz="3200" dirty="0">
                <a:latin typeface="Tahoma" charset="0"/>
              </a:rPr>
              <a:t>1 &amp; 2 Corinthians</a:t>
            </a:r>
          </a:p>
          <a:p>
            <a:pPr lvl="1">
              <a:lnSpc>
                <a:spcPct val="90000"/>
              </a:lnSpc>
              <a:spcBef>
                <a:spcPct val="20000"/>
              </a:spcBef>
              <a:buFont typeface="Wingdings" charset="2"/>
              <a:buChar char="Ø"/>
            </a:pPr>
            <a:r>
              <a:rPr lang="en-US" altLang="x-none" sz="2800" dirty="0">
                <a:latin typeface="Tahoma" charset="0"/>
              </a:rPr>
              <a:t>Disunity Through </a:t>
            </a:r>
            <a:r>
              <a:rPr lang="en-US" altLang="x-none" sz="2800" dirty="0" err="1">
                <a:latin typeface="Tahoma" charset="0"/>
              </a:rPr>
              <a:t>Partyism</a:t>
            </a:r>
            <a:endParaRPr lang="en-US" altLang="x-none" sz="2800" dirty="0">
              <a:latin typeface="Tahoma" charset="0"/>
            </a:endParaRPr>
          </a:p>
          <a:p>
            <a:pPr lvl="1">
              <a:lnSpc>
                <a:spcPct val="90000"/>
              </a:lnSpc>
              <a:spcBef>
                <a:spcPct val="20000"/>
              </a:spcBef>
              <a:buFont typeface="Wingdings" charset="2"/>
              <a:buChar char="Ø"/>
            </a:pPr>
            <a:r>
              <a:rPr lang="en-US" altLang="x-none" sz="2800" dirty="0">
                <a:latin typeface="Tahoma" charset="0"/>
              </a:rPr>
              <a:t>Taking Brothers To Law</a:t>
            </a:r>
          </a:p>
          <a:p>
            <a:pPr lvl="1">
              <a:lnSpc>
                <a:spcPct val="90000"/>
              </a:lnSpc>
              <a:spcBef>
                <a:spcPct val="20000"/>
              </a:spcBef>
              <a:buFont typeface="Wingdings" charset="2"/>
              <a:buChar char="Ø"/>
            </a:pPr>
            <a:r>
              <a:rPr lang="en-US" altLang="x-none" sz="2800" dirty="0">
                <a:latin typeface="Tahoma" charset="0"/>
              </a:rPr>
              <a:t>Incest</a:t>
            </a:r>
          </a:p>
          <a:p>
            <a:pPr lvl="1">
              <a:lnSpc>
                <a:spcPct val="90000"/>
              </a:lnSpc>
              <a:spcBef>
                <a:spcPct val="20000"/>
              </a:spcBef>
              <a:buFont typeface="Wingdings" charset="2"/>
              <a:buChar char="Ø"/>
            </a:pPr>
            <a:r>
              <a:rPr lang="en-US" altLang="x-none" sz="2800" dirty="0">
                <a:latin typeface="Tahoma" charset="0"/>
              </a:rPr>
              <a:t>Denial Of The Resurrection, etc.</a:t>
            </a:r>
          </a:p>
          <a:p>
            <a:pPr>
              <a:lnSpc>
                <a:spcPct val="90000"/>
              </a:lnSpc>
              <a:spcBef>
                <a:spcPct val="20000"/>
              </a:spcBef>
              <a:buFont typeface="Wingdings" charset="2"/>
              <a:buChar char="Ø"/>
            </a:pPr>
            <a:r>
              <a:rPr lang="en-US" altLang="x-none" sz="2800" dirty="0" err="1">
                <a:latin typeface="Tahoma" charset="0"/>
              </a:rPr>
              <a:t>Colossee</a:t>
            </a:r>
            <a:r>
              <a:rPr lang="en-US" altLang="x-none" sz="2800" dirty="0">
                <a:latin typeface="Tahoma" charset="0"/>
              </a:rPr>
              <a:t> – Mysticism, Gnosticism</a:t>
            </a:r>
          </a:p>
          <a:p>
            <a:pPr>
              <a:lnSpc>
                <a:spcPct val="90000"/>
              </a:lnSpc>
              <a:spcBef>
                <a:spcPct val="20000"/>
              </a:spcBef>
              <a:buFont typeface="Wingdings" charset="2"/>
              <a:buChar char="Ø"/>
            </a:pPr>
            <a:r>
              <a:rPr lang="en-US" altLang="x-none" sz="2800" dirty="0">
                <a:latin typeface="Tahoma" charset="0"/>
              </a:rPr>
              <a:t>Revelation – 7 Churches – All With Problems</a:t>
            </a:r>
          </a:p>
          <a:p>
            <a:pPr>
              <a:lnSpc>
                <a:spcPct val="90000"/>
              </a:lnSpc>
              <a:spcBef>
                <a:spcPct val="20000"/>
              </a:spcBef>
              <a:buFont typeface="Wingdings" charset="2"/>
              <a:buChar char="Ø"/>
            </a:pPr>
            <a:r>
              <a:rPr lang="en-US" altLang="x-none" sz="2800" dirty="0">
                <a:latin typeface="Tahoma" charset="0"/>
              </a:rPr>
              <a:t>Acts 20:28ff – Paul’s Warnings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E19-1C2C-3749-9E91-C53C6DB9382F}"/>
              </a:ext>
            </a:extLst>
          </p:cNvPr>
          <p:cNvSpPr>
            <a:spLocks noGrp="1"/>
          </p:cNvSpPr>
          <p:nvPr>
            <p:ph type="ctrTitle"/>
          </p:nvPr>
        </p:nvSpPr>
        <p:spPr>
          <a:xfrm>
            <a:off x="1143000" y="228600"/>
            <a:ext cx="6858000" cy="935037"/>
          </a:xfrm>
        </p:spPr>
        <p:txBody>
          <a:bodyPr/>
          <a:lstStyle/>
          <a:p>
            <a:r>
              <a:rPr lang="en-US" dirty="0"/>
              <a:t>Departures</a:t>
            </a:r>
          </a:p>
        </p:txBody>
      </p:sp>
      <p:sp>
        <p:nvSpPr>
          <p:cNvPr id="3" name="Subtitle 2">
            <a:extLst>
              <a:ext uri="{FF2B5EF4-FFF2-40B4-BE49-F238E27FC236}">
                <a16:creationId xmlns:a16="http://schemas.microsoft.com/office/drawing/2014/main" id="{A7144F5E-98ED-CC49-9BB3-671ACF3D14EC}"/>
              </a:ext>
            </a:extLst>
          </p:cNvPr>
          <p:cNvSpPr>
            <a:spLocks noGrp="1"/>
          </p:cNvSpPr>
          <p:nvPr>
            <p:ph type="subTitle" idx="1"/>
          </p:nvPr>
        </p:nvSpPr>
        <p:spPr>
          <a:xfrm>
            <a:off x="1143000" y="6172200"/>
            <a:ext cx="6858000" cy="685800"/>
          </a:xfrm>
        </p:spPr>
        <p:txBody>
          <a:bodyPr/>
          <a:lstStyle/>
          <a:p>
            <a:r>
              <a:rPr lang="en-US" dirty="0"/>
              <a:t>Development of the Papacy</a:t>
            </a:r>
          </a:p>
        </p:txBody>
      </p:sp>
      <p:pic>
        <p:nvPicPr>
          <p:cNvPr id="4" name="Picture 3">
            <a:extLst>
              <a:ext uri="{FF2B5EF4-FFF2-40B4-BE49-F238E27FC236}">
                <a16:creationId xmlns:a16="http://schemas.microsoft.com/office/drawing/2014/main" id="{C80F91DC-6A67-2642-8214-534B14198A12}"/>
              </a:ext>
            </a:extLst>
          </p:cNvPr>
          <p:cNvPicPr>
            <a:picLocks noChangeAspect="1"/>
          </p:cNvPicPr>
          <p:nvPr/>
        </p:nvPicPr>
        <p:blipFill>
          <a:blip r:embed="rId2"/>
          <a:stretch>
            <a:fillRect/>
          </a:stretch>
        </p:blipFill>
        <p:spPr>
          <a:xfrm>
            <a:off x="647700" y="1186621"/>
            <a:ext cx="7848600" cy="4909379"/>
          </a:xfrm>
          <a:prstGeom prst="rect">
            <a:avLst/>
          </a:prstGeom>
        </p:spPr>
      </p:pic>
    </p:spTree>
    <p:extLst>
      <p:ext uri="{BB962C8B-B14F-4D97-AF65-F5344CB8AC3E}">
        <p14:creationId xmlns:p14="http://schemas.microsoft.com/office/powerpoint/2010/main" val="4829027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304800"/>
            <a:ext cx="7924800" cy="1447800"/>
          </a:xfrm>
        </p:spPr>
        <p:txBody>
          <a:bodyPr/>
          <a:lstStyle/>
          <a:p>
            <a:r>
              <a:rPr lang="en-US" altLang="x-none">
                <a:latin typeface="Tahoma" charset="0"/>
              </a:rPr>
              <a:t>The Johannes Gutenberg Printing Press - 1454</a:t>
            </a:r>
          </a:p>
        </p:txBody>
      </p:sp>
      <p:graphicFrame>
        <p:nvGraphicFramePr>
          <p:cNvPr id="13315" name="Object 3"/>
          <p:cNvGraphicFramePr>
            <a:graphicFrameLocks noChangeAspect="1"/>
          </p:cNvGraphicFramePr>
          <p:nvPr/>
        </p:nvGraphicFramePr>
        <p:xfrm>
          <a:off x="80963" y="1828800"/>
          <a:ext cx="3424237" cy="4286250"/>
        </p:xfrm>
        <a:graphic>
          <a:graphicData uri="http://schemas.openxmlformats.org/presentationml/2006/ole">
            <mc:AlternateContent xmlns:mc="http://schemas.openxmlformats.org/markup-compatibility/2006">
              <mc:Choice xmlns:v="urn:schemas-microsoft-com:vml" Requires="v">
                <p:oleObj spid="_x0000_s13434" name="Photo Editor Photo" r:id="rId3" imgW="4761905" imgH="5961905" progId="MSPhotoEd.3">
                  <p:embed/>
                </p:oleObj>
              </mc:Choice>
              <mc:Fallback>
                <p:oleObj name="Photo Editor Photo" r:id="rId3" imgW="4761905" imgH="5961905"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828800"/>
                        <a:ext cx="342423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16" name="Object 4"/>
          <p:cNvGraphicFramePr>
            <a:graphicFrameLocks noChangeAspect="1"/>
          </p:cNvGraphicFramePr>
          <p:nvPr/>
        </p:nvGraphicFramePr>
        <p:xfrm>
          <a:off x="5462588" y="1828800"/>
          <a:ext cx="3443287" cy="3886200"/>
        </p:xfrm>
        <a:graphic>
          <a:graphicData uri="http://schemas.openxmlformats.org/presentationml/2006/ole">
            <mc:AlternateContent xmlns:mc="http://schemas.openxmlformats.org/markup-compatibility/2006">
              <mc:Choice xmlns:v="urn:schemas-microsoft-com:vml" Requires="v">
                <p:oleObj spid="_x0000_s13435" name="Photo Editor Photo" r:id="rId5" imgW="7876190" imgH="8888066" progId="MSPhotoEd.3">
                  <p:embed/>
                </p:oleObj>
              </mc:Choice>
              <mc:Fallback>
                <p:oleObj name="Photo Editor Photo" r:id="rId5" imgW="7876190" imgH="8888066"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588" y="1828800"/>
                        <a:ext cx="3443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7" name="Text Box 5"/>
          <p:cNvSpPr txBox="1">
            <a:spLocks noChangeArrowheads="1"/>
          </p:cNvSpPr>
          <p:nvPr/>
        </p:nvSpPr>
        <p:spPr bwMode="auto">
          <a:xfrm>
            <a:off x="3505200" y="1992313"/>
            <a:ext cx="1828800" cy="417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3838" indent="-22383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x-none" sz="2600">
                <a:latin typeface="Tahoma" charset="0"/>
              </a:rPr>
              <a:t>Arguably History’s Greatest Invention</a:t>
            </a:r>
          </a:p>
          <a:p>
            <a:pPr>
              <a:lnSpc>
                <a:spcPct val="90000"/>
              </a:lnSpc>
              <a:spcBef>
                <a:spcPct val="20000"/>
              </a:spcBef>
              <a:buFontTx/>
              <a:buChar char="•"/>
            </a:pPr>
            <a:r>
              <a:rPr lang="en-US" altLang="x-none" sz="2600">
                <a:latin typeface="Tahoma" charset="0"/>
              </a:rPr>
              <a:t>Produced </a:t>
            </a:r>
            <a:br>
              <a:rPr lang="en-US" altLang="x-none" sz="2600">
                <a:latin typeface="Tahoma" charset="0"/>
              </a:rPr>
            </a:br>
            <a:r>
              <a:rPr lang="en-US" altLang="x-none" sz="2600">
                <a:latin typeface="Tahoma" charset="0"/>
              </a:rPr>
              <a:t>In Mainz, Germany</a:t>
            </a:r>
          </a:p>
          <a:p>
            <a:pPr>
              <a:lnSpc>
                <a:spcPct val="90000"/>
              </a:lnSpc>
              <a:spcBef>
                <a:spcPct val="20000"/>
              </a:spcBef>
              <a:buFontTx/>
              <a:buChar char="•"/>
            </a:pPr>
            <a:r>
              <a:rPr lang="en-US" altLang="x-none" sz="2600">
                <a:latin typeface="Tahoma" charset="0"/>
              </a:rPr>
              <a:t>First </a:t>
            </a:r>
            <a:br>
              <a:rPr lang="en-US" altLang="x-none" sz="2600">
                <a:latin typeface="Tahoma" charset="0"/>
              </a:rPr>
            </a:br>
            <a:r>
              <a:rPr lang="en-US" altLang="x-none" sz="2600">
                <a:latin typeface="Tahoma" charset="0"/>
              </a:rPr>
              <a:t>Produced Book:    The Bible</a:t>
            </a:r>
            <a:endParaRPr lang="en-US" altLang="x-none" sz="2600">
              <a:latin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001000" cy="1447800"/>
          </a:xfrm>
        </p:spPr>
        <p:txBody>
          <a:bodyPr/>
          <a:lstStyle/>
          <a:p>
            <a:r>
              <a:rPr lang="en-US" altLang="x-none">
                <a:latin typeface="Tahoma" charset="0"/>
              </a:rPr>
              <a:t>The Age Of Enlightenment</a:t>
            </a:r>
            <a:br>
              <a:rPr lang="en-US" altLang="x-none">
                <a:latin typeface="Tahoma" charset="0"/>
              </a:rPr>
            </a:br>
            <a:r>
              <a:rPr lang="en-US" altLang="x-none">
                <a:latin typeface="Tahoma" charset="0"/>
              </a:rPr>
              <a:t>&amp; The Reformation</a:t>
            </a:r>
          </a:p>
        </p:txBody>
      </p:sp>
      <p:graphicFrame>
        <p:nvGraphicFramePr>
          <p:cNvPr id="14339" name="Object 3"/>
          <p:cNvGraphicFramePr>
            <a:graphicFrameLocks noChangeAspect="1"/>
          </p:cNvGraphicFramePr>
          <p:nvPr/>
        </p:nvGraphicFramePr>
        <p:xfrm>
          <a:off x="5562600" y="1676400"/>
          <a:ext cx="3121025" cy="4572000"/>
        </p:xfrm>
        <a:graphic>
          <a:graphicData uri="http://schemas.openxmlformats.org/presentationml/2006/ole">
            <mc:AlternateContent xmlns:mc="http://schemas.openxmlformats.org/markup-compatibility/2006">
              <mc:Choice xmlns:v="urn:schemas-microsoft-com:vml" Requires="v">
                <p:oleObj spid="_x0000_s14400" name="Image" r:id="rId3" imgW="3809524" imgH="5582429" progId="PSP7.Image">
                  <p:embed/>
                </p:oleObj>
              </mc:Choice>
              <mc:Fallback>
                <p:oleObj name="Image" r:id="rId3" imgW="3809524" imgH="5582429" progId="PSP7.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76400"/>
                        <a:ext cx="31210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340" name="Text Box 4"/>
          <p:cNvSpPr txBox="1">
            <a:spLocks noChangeArrowheads="1"/>
          </p:cNvSpPr>
          <p:nvPr/>
        </p:nvSpPr>
        <p:spPr bwMode="auto">
          <a:xfrm>
            <a:off x="381000" y="1600200"/>
            <a:ext cx="4724400"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3838" indent="-22383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nSpc>
                <a:spcPct val="90000"/>
              </a:lnSpc>
              <a:spcBef>
                <a:spcPct val="20000"/>
              </a:spcBef>
              <a:buFontTx/>
              <a:buChar char="•"/>
            </a:pPr>
            <a:r>
              <a:rPr lang="en-US" altLang="x-none" sz="2400">
                <a:latin typeface="Tahoma" charset="0"/>
              </a:rPr>
              <a:t>John Wycliffe – English Reformer (1329-1384)</a:t>
            </a:r>
          </a:p>
          <a:p>
            <a:pPr>
              <a:lnSpc>
                <a:spcPct val="90000"/>
              </a:lnSpc>
              <a:spcBef>
                <a:spcPct val="20000"/>
              </a:spcBef>
              <a:buFontTx/>
              <a:buChar char="•"/>
            </a:pPr>
            <a:r>
              <a:rPr lang="en-US" altLang="x-none" sz="2400">
                <a:latin typeface="Tahoma" charset="0"/>
              </a:rPr>
              <a:t>Jan Hus – 1373-1415 — Prague, Czechoslovakia</a:t>
            </a:r>
          </a:p>
          <a:p>
            <a:pPr>
              <a:lnSpc>
                <a:spcPct val="90000"/>
              </a:lnSpc>
              <a:spcBef>
                <a:spcPct val="20000"/>
              </a:spcBef>
              <a:buFontTx/>
              <a:buChar char="•"/>
            </a:pPr>
            <a:r>
              <a:rPr lang="en-US" altLang="x-none" sz="2400">
                <a:latin typeface="Tahoma" charset="0"/>
              </a:rPr>
              <a:t>Martin Luther – 1483-1546 - Germany</a:t>
            </a:r>
          </a:p>
          <a:p>
            <a:pPr>
              <a:lnSpc>
                <a:spcPct val="90000"/>
              </a:lnSpc>
              <a:spcBef>
                <a:spcPct val="20000"/>
              </a:spcBef>
              <a:buFontTx/>
              <a:buChar char="•"/>
            </a:pPr>
            <a:r>
              <a:rPr lang="en-US" altLang="x-none" sz="2400">
                <a:latin typeface="Tahoma" charset="0"/>
              </a:rPr>
              <a:t>Girolamo Savonarola —1452-1498, Florence, Italy</a:t>
            </a:r>
          </a:p>
          <a:p>
            <a:pPr>
              <a:lnSpc>
                <a:spcPct val="90000"/>
              </a:lnSpc>
              <a:spcBef>
                <a:spcPct val="20000"/>
              </a:spcBef>
              <a:buFontTx/>
              <a:buChar char="•"/>
            </a:pPr>
            <a:r>
              <a:rPr lang="en-US" altLang="x-none" sz="2400">
                <a:latin typeface="Tahoma" charset="0"/>
              </a:rPr>
              <a:t>William Tyndale — 1494-1536 English Reformer</a:t>
            </a:r>
          </a:p>
          <a:p>
            <a:pPr>
              <a:lnSpc>
                <a:spcPct val="90000"/>
              </a:lnSpc>
              <a:spcBef>
                <a:spcPct val="20000"/>
              </a:spcBef>
              <a:buFontTx/>
              <a:buChar char="•"/>
            </a:pPr>
            <a:r>
              <a:rPr lang="en-US" altLang="x-none" sz="2400">
                <a:latin typeface="Tahoma" charset="0"/>
              </a:rPr>
              <a:t>Ulrich Zwingli – (1484-1531) — Geneva, Switzerland</a:t>
            </a:r>
          </a:p>
          <a:p>
            <a:pPr>
              <a:lnSpc>
                <a:spcPct val="90000"/>
              </a:lnSpc>
              <a:spcBef>
                <a:spcPct val="20000"/>
              </a:spcBef>
              <a:buFontTx/>
              <a:buChar char="•"/>
            </a:pPr>
            <a:r>
              <a:rPr lang="en-US" altLang="x-none" sz="2400">
                <a:latin typeface="Tahoma" charset="0"/>
              </a:rPr>
              <a:t>John Calvin – 1509-1564 — Another Swiss Reformer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381000"/>
            <a:ext cx="3048000" cy="1066800"/>
          </a:xfrm>
        </p:spPr>
        <p:txBody>
          <a:bodyPr/>
          <a:lstStyle/>
          <a:p>
            <a:r>
              <a:rPr lang="en-US" altLang="x-none" dirty="0">
                <a:latin typeface="Tahoma" charset="0"/>
              </a:rPr>
              <a:t>John Knox</a:t>
            </a:r>
            <a:br>
              <a:rPr lang="en-US" altLang="x-none" dirty="0">
                <a:latin typeface="Tahoma" charset="0"/>
              </a:rPr>
            </a:br>
            <a:r>
              <a:rPr lang="en-US" altLang="x-none" sz="2400" dirty="0">
                <a:latin typeface="Tahoma" charset="0"/>
              </a:rPr>
              <a:t>1505-1572</a:t>
            </a:r>
          </a:p>
        </p:txBody>
      </p:sp>
      <p:pic>
        <p:nvPicPr>
          <p:cNvPr id="24580" name="Picture 4" descr="John Kn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7338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DD693-1A26-0641-8B56-5FF807EA10D2}"/>
              </a:ext>
            </a:extLst>
          </p:cNvPr>
          <p:cNvPicPr>
            <a:picLocks noChangeAspect="1"/>
          </p:cNvPicPr>
          <p:nvPr/>
        </p:nvPicPr>
        <p:blipFill>
          <a:blip r:embed="rId3"/>
          <a:stretch>
            <a:fillRect/>
          </a:stretch>
        </p:blipFill>
        <p:spPr>
          <a:xfrm>
            <a:off x="4419600" y="1752600"/>
            <a:ext cx="4267200" cy="4267200"/>
          </a:xfrm>
          <a:prstGeom prst="rect">
            <a:avLst/>
          </a:prstGeom>
        </p:spPr>
      </p:pic>
      <p:sp>
        <p:nvSpPr>
          <p:cNvPr id="7" name="Rectangle 2">
            <a:extLst>
              <a:ext uri="{FF2B5EF4-FFF2-40B4-BE49-F238E27FC236}">
                <a16:creationId xmlns:a16="http://schemas.microsoft.com/office/drawing/2014/main" id="{D6A746F0-AFCD-BE41-B8A0-B1CDA86321FD}"/>
              </a:ext>
            </a:extLst>
          </p:cNvPr>
          <p:cNvSpPr txBox="1">
            <a:spLocks noChangeArrowheads="1"/>
          </p:cNvSpPr>
          <p:nvPr/>
        </p:nvSpPr>
        <p:spPr bwMode="auto">
          <a:xfrm>
            <a:off x="4876800" y="38100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x-none" dirty="0">
                <a:latin typeface="Tahoma" charset="0"/>
              </a:rPr>
              <a:t>John Calvin</a:t>
            </a:r>
            <a:br>
              <a:rPr lang="en-US" altLang="x-none" dirty="0">
                <a:latin typeface="Tahoma" charset="0"/>
              </a:rPr>
            </a:br>
            <a:r>
              <a:rPr lang="en-US" altLang="x-none" sz="2400" dirty="0">
                <a:latin typeface="Tahoma" charset="0"/>
              </a:rPr>
              <a:t>1509-1564</a:t>
            </a:r>
          </a:p>
        </p:txBody>
      </p:sp>
      <p:sp>
        <p:nvSpPr>
          <p:cNvPr id="3" name="TextBox 2">
            <a:extLst>
              <a:ext uri="{FF2B5EF4-FFF2-40B4-BE49-F238E27FC236}">
                <a16:creationId xmlns:a16="http://schemas.microsoft.com/office/drawing/2014/main" id="{2CEF1A24-BCAE-AD48-8C60-0D9AEA5C2F20}"/>
              </a:ext>
            </a:extLst>
          </p:cNvPr>
          <p:cNvSpPr txBox="1"/>
          <p:nvPr/>
        </p:nvSpPr>
        <p:spPr>
          <a:xfrm>
            <a:off x="54357" y="6324600"/>
            <a:ext cx="9165843" cy="584775"/>
          </a:xfrm>
          <a:prstGeom prst="rect">
            <a:avLst/>
          </a:prstGeom>
          <a:noFill/>
        </p:spPr>
        <p:txBody>
          <a:bodyPr wrap="none" rtlCol="0">
            <a:spAutoFit/>
          </a:bodyPr>
          <a:lstStyle/>
          <a:p>
            <a:r>
              <a:rPr lang="en-US" sz="3200" dirty="0"/>
              <a:t>Calvin’s Influence In The Reformation In Scotland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3992</TotalTime>
  <Words>1387</Words>
  <Application>Microsoft Macintosh PowerPoint</Application>
  <PresentationFormat>On-screen Show (4:3)</PresentationFormat>
  <Paragraphs>180</Paragraphs>
  <Slides>46</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5" baseType="lpstr">
      <vt:lpstr>Arial</vt:lpstr>
      <vt:lpstr>GothicE</vt:lpstr>
      <vt:lpstr>Tahoma</vt:lpstr>
      <vt:lpstr>Times New Roman</vt:lpstr>
      <vt:lpstr>Verdana</vt:lpstr>
      <vt:lpstr>Wingdings</vt:lpstr>
      <vt:lpstr>Default Design</vt:lpstr>
      <vt:lpstr>Photo Editor Photo</vt:lpstr>
      <vt:lpstr>Image</vt:lpstr>
      <vt:lpstr>God’s Family  Through The Ages</vt:lpstr>
      <vt:lpstr>PowerPoint Presentation</vt:lpstr>
      <vt:lpstr>PowerPoint Presentation</vt:lpstr>
      <vt:lpstr>On That Day Of Pentecost</vt:lpstr>
      <vt:lpstr>PowerPoint Presentation</vt:lpstr>
      <vt:lpstr>Departures</vt:lpstr>
      <vt:lpstr>The Johannes Gutenberg Printing Press - 1454</vt:lpstr>
      <vt:lpstr>The Age Of Enlightenment &amp; The Reformation</vt:lpstr>
      <vt:lpstr>John Knox 1505-1572</vt:lpstr>
      <vt:lpstr>Death of  George Wishart</vt:lpstr>
      <vt:lpstr>John Glas 1695-1773</vt:lpstr>
      <vt:lpstr>Tottlebank Church</vt:lpstr>
      <vt:lpstr>Robert &amp; James Haldane</vt:lpstr>
      <vt:lpstr>Greville Ewing</vt:lpstr>
      <vt:lpstr>Kirkby Church of Christ</vt:lpstr>
      <vt:lpstr>Many Independent Movements</vt:lpstr>
      <vt:lpstr>Second Great Awakening: Religious Revival In America</vt:lpstr>
      <vt:lpstr>The Work And Influence Of Barton W. Stone</vt:lpstr>
      <vt:lpstr>Cane Ridge Revival August 14-19, 1801</vt:lpstr>
      <vt:lpstr>The Influence Of Thomas &amp; Alexander Campbell</vt:lpstr>
      <vt:lpstr>Thomas Campbell 1763 - 1854</vt:lpstr>
      <vt:lpstr>Alexander Campbell 1788-1866</vt:lpstr>
      <vt:lpstr>Coming Together Of A Movement   </vt:lpstr>
      <vt:lpstr>The Printing Press  Contributed To Union</vt:lpstr>
      <vt:lpstr>Christian Education</vt:lpstr>
      <vt:lpstr>1860 — The Incident At Midway, Kentucky</vt:lpstr>
      <vt:lpstr>Other Things Contributing To Division</vt:lpstr>
      <vt:lpstr>Splintering Continues In The  20th Century</vt:lpstr>
      <vt:lpstr>Two Of Many Preachers Who Made A Difference Early In Logan County In The Early Days Of The Restoration</vt:lpstr>
      <vt:lpstr>1842 – News Sent To  Alexander Campbell</vt:lpstr>
      <vt:lpstr>1842 – News Sent To  Alexander Campbell</vt:lpstr>
      <vt:lpstr>1842 – News Sent To  Alexander Campbell</vt:lpstr>
      <vt:lpstr>What Logan County Brethren  Looked For In A Preacher</vt:lpstr>
      <vt:lpstr>William E. Mobley 1824-1911</vt:lpstr>
      <vt:lpstr>William E. Mobley 1824-1911</vt:lpstr>
      <vt:lpstr>PowerPoint Presentation</vt:lpstr>
      <vt:lpstr>The work at Schochoh – 1869</vt:lpstr>
      <vt:lpstr>Old Antioch &amp; New Antioch</vt:lpstr>
      <vt:lpstr> </vt:lpstr>
      <vt:lpstr>While At PBC</vt:lpstr>
      <vt:lpstr>PowerPoint Presentation</vt:lpstr>
      <vt:lpstr>When Did Bethany Begin?</vt:lpstr>
      <vt:lpstr>Earliest mention in the GA</vt:lpstr>
      <vt:lpstr>Other Meetings At Bethany</vt:lpstr>
      <vt:lpstr>Other Meetings At Bethany</vt:lpstr>
      <vt:lpstr>Other Meetings At Bethany</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Kingdom of Christ Through The Centuries</dc:title>
  <dc:creator>Scott Harp</dc:creator>
  <cp:lastModifiedBy>Scott Harp</cp:lastModifiedBy>
  <cp:revision>68</cp:revision>
  <dcterms:created xsi:type="dcterms:W3CDTF">2007-05-05T18:02:40Z</dcterms:created>
  <dcterms:modified xsi:type="dcterms:W3CDTF">2018-01-21T13:12:44Z</dcterms:modified>
</cp:coreProperties>
</file>